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69" r:id="rId3"/>
    <p:sldId id="257" r:id="rId4"/>
    <p:sldId id="271" r:id="rId5"/>
    <p:sldId id="265" r:id="rId6"/>
    <p:sldId id="266" r:id="rId7"/>
    <p:sldId id="267" r:id="rId8"/>
    <p:sldId id="259" r:id="rId9"/>
    <p:sldId id="260" r:id="rId10"/>
    <p:sldId id="272" r:id="rId11"/>
    <p:sldId id="273" r:id="rId12"/>
    <p:sldId id="261" r:id="rId13"/>
    <p:sldId id="262" r:id="rId14"/>
    <p:sldId id="263" r:id="rId15"/>
    <p:sldId id="270" r:id="rId16"/>
    <p:sldId id="26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B6F05F2-41A6-4425-B880-8A1E02B03E10}">
          <p14:sldIdLst>
            <p14:sldId id="256"/>
            <p14:sldId id="269"/>
            <p14:sldId id="257"/>
            <p14:sldId id="271"/>
            <p14:sldId id="265"/>
            <p14:sldId id="266"/>
            <p14:sldId id="267"/>
            <p14:sldId id="259"/>
            <p14:sldId id="260"/>
            <p14:sldId id="272"/>
            <p14:sldId id="273"/>
            <p14:sldId id="261"/>
            <p14:sldId id="262"/>
            <p14:sldId id="263"/>
            <p14:sldId id="270"/>
            <p14:sldId id="2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thika MV" initials="LM" lastIdx="1" clrIdx="0">
    <p:extLst>
      <p:ext uri="{19B8F6BF-5375-455C-9EA6-DF929625EA0E}">
        <p15:presenceInfo xmlns:p15="http://schemas.microsoft.com/office/powerpoint/2012/main" userId="dca401bac2a26b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6" d="100"/>
          <a:sy n="86" d="100"/>
        </p:scale>
        <p:origin x="3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5/5/2023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6552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917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5/5/2023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1727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5/5/2023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87866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5/5/2023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894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6980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5255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9927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5/5/2023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6967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0359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5/5/2023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9758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7315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9781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2269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874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4946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7457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5/5/2023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4245004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76F8-D63C-424E-AAFB-67BE3C74FE41}"/>
              </a:ext>
            </a:extLst>
          </p:cNvPr>
          <p:cNvSpPr>
            <a:spLocks noGrp="1"/>
          </p:cNvSpPr>
          <p:nvPr>
            <p:ph type="ctrTitle"/>
          </p:nvPr>
        </p:nvSpPr>
        <p:spPr>
          <a:xfrm>
            <a:off x="375268" y="1387743"/>
            <a:ext cx="3977639" cy="1600200"/>
          </a:xfrm>
        </p:spPr>
        <p:txBody>
          <a:bodyPr vert="horz" lIns="91440" tIns="45720" rIns="91440" bIns="45720" rtlCol="0" anchor="b">
            <a:normAutofit fontScale="90000"/>
          </a:bodyPr>
          <a:lstStyle/>
          <a:p>
            <a:pPr algn="ctr"/>
            <a:r>
              <a:rPr lang="en-US" sz="3000" dirty="0"/>
              <a:t>Smart ventilation system for air conditioned rooms and cars</a:t>
            </a:r>
          </a:p>
        </p:txBody>
      </p:sp>
      <p:pic>
        <p:nvPicPr>
          <p:cNvPr id="6" name="Picture 4" descr="Close up of a solar panel">
            <a:extLst>
              <a:ext uri="{FF2B5EF4-FFF2-40B4-BE49-F238E27FC236}">
                <a16:creationId xmlns:a16="http://schemas.microsoft.com/office/drawing/2014/main" id="{DA5909DD-864A-4148-9E54-FCFC0680F126}"/>
              </a:ext>
            </a:extLst>
          </p:cNvPr>
          <p:cNvPicPr>
            <a:picLocks noChangeAspect="1"/>
          </p:cNvPicPr>
          <p:nvPr/>
        </p:nvPicPr>
        <p:blipFill rotWithShape="1">
          <a:blip r:embed="rId2"/>
          <a:srcRect l="16869" r="16090" b="-1"/>
          <a:stretch/>
        </p:blipFill>
        <p:spPr>
          <a:xfrm>
            <a:off x="6214369" y="313716"/>
            <a:ext cx="5453756" cy="5430111"/>
          </a:xfrm>
          <a:prstGeom prst="rect">
            <a:avLst/>
          </a:prstGeom>
        </p:spPr>
      </p:pic>
      <p:sp>
        <p:nvSpPr>
          <p:cNvPr id="7" name="Subtitle 6">
            <a:extLst>
              <a:ext uri="{FF2B5EF4-FFF2-40B4-BE49-F238E27FC236}">
                <a16:creationId xmlns:a16="http://schemas.microsoft.com/office/drawing/2014/main" id="{07F3B1CB-04B9-6DF4-4585-63DE811D682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38148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D37E53-9B2F-4D14-88BC-7B062C1867C9}"/>
              </a:ext>
            </a:extLst>
          </p:cNvPr>
          <p:cNvPicPr>
            <a:picLocks noChangeAspect="1"/>
          </p:cNvPicPr>
          <p:nvPr/>
        </p:nvPicPr>
        <p:blipFill>
          <a:blip r:embed="rId2"/>
          <a:stretch>
            <a:fillRect/>
          </a:stretch>
        </p:blipFill>
        <p:spPr>
          <a:xfrm>
            <a:off x="6566534" y="924165"/>
            <a:ext cx="5566299" cy="2504835"/>
          </a:xfrm>
          <a:prstGeom prst="rect">
            <a:avLst/>
          </a:prstGeom>
        </p:spPr>
      </p:pic>
      <p:pic>
        <p:nvPicPr>
          <p:cNvPr id="4" name="Picture 3">
            <a:extLst>
              <a:ext uri="{FF2B5EF4-FFF2-40B4-BE49-F238E27FC236}">
                <a16:creationId xmlns:a16="http://schemas.microsoft.com/office/drawing/2014/main" id="{9632E96C-9175-4113-BC83-716231EAB4ED}"/>
              </a:ext>
            </a:extLst>
          </p:cNvPr>
          <p:cNvPicPr>
            <a:picLocks noChangeAspect="1"/>
          </p:cNvPicPr>
          <p:nvPr/>
        </p:nvPicPr>
        <p:blipFill>
          <a:blip r:embed="rId3"/>
          <a:stretch>
            <a:fillRect/>
          </a:stretch>
        </p:blipFill>
        <p:spPr>
          <a:xfrm>
            <a:off x="59167" y="2041864"/>
            <a:ext cx="5551016" cy="4168065"/>
          </a:xfrm>
          <a:prstGeom prst="rect">
            <a:avLst/>
          </a:prstGeom>
        </p:spPr>
      </p:pic>
      <p:pic>
        <p:nvPicPr>
          <p:cNvPr id="5" name="Picture 4">
            <a:extLst>
              <a:ext uri="{FF2B5EF4-FFF2-40B4-BE49-F238E27FC236}">
                <a16:creationId xmlns:a16="http://schemas.microsoft.com/office/drawing/2014/main" id="{E3D33463-F1B0-4DAE-ADBF-71F96D56C97B}"/>
              </a:ext>
            </a:extLst>
          </p:cNvPr>
          <p:cNvPicPr>
            <a:picLocks noChangeAspect="1"/>
          </p:cNvPicPr>
          <p:nvPr/>
        </p:nvPicPr>
        <p:blipFill>
          <a:blip r:embed="rId4"/>
          <a:stretch>
            <a:fillRect/>
          </a:stretch>
        </p:blipFill>
        <p:spPr>
          <a:xfrm>
            <a:off x="6566534" y="3920056"/>
            <a:ext cx="5223012" cy="2937944"/>
          </a:xfrm>
          <a:prstGeom prst="rect">
            <a:avLst/>
          </a:prstGeom>
        </p:spPr>
      </p:pic>
      <p:sp>
        <p:nvSpPr>
          <p:cNvPr id="6" name="TextBox 5">
            <a:extLst>
              <a:ext uri="{FF2B5EF4-FFF2-40B4-BE49-F238E27FC236}">
                <a16:creationId xmlns:a16="http://schemas.microsoft.com/office/drawing/2014/main" id="{0A2F4981-8D91-4957-987B-6AD5A890FB0A}"/>
              </a:ext>
            </a:extLst>
          </p:cNvPr>
          <p:cNvSpPr txBox="1"/>
          <p:nvPr/>
        </p:nvSpPr>
        <p:spPr>
          <a:xfrm>
            <a:off x="2681056" y="285236"/>
            <a:ext cx="5551016" cy="584775"/>
          </a:xfrm>
          <a:prstGeom prst="rect">
            <a:avLst/>
          </a:prstGeom>
          <a:noFill/>
        </p:spPr>
        <p:txBody>
          <a:bodyPr wrap="square" rtlCol="0">
            <a:spAutoFit/>
          </a:bodyPr>
          <a:lstStyle/>
          <a:p>
            <a:r>
              <a:rPr lang="en-US" sz="3200" dirty="0">
                <a:latin typeface="Algerian" panose="04020705040A02060702" pitchFamily="82" charset="0"/>
              </a:rPr>
              <a:t>Working model for rooms</a:t>
            </a:r>
            <a:endParaRPr lang="en-IN" sz="3200" dirty="0">
              <a:latin typeface="Algerian" panose="04020705040A02060702" pitchFamily="82" charset="0"/>
            </a:endParaRPr>
          </a:p>
        </p:txBody>
      </p:sp>
    </p:spTree>
    <p:extLst>
      <p:ext uri="{BB962C8B-B14F-4D97-AF65-F5344CB8AC3E}">
        <p14:creationId xmlns:p14="http://schemas.microsoft.com/office/powerpoint/2010/main" val="921758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17BE51-5D43-45B8-ABBD-C677CE5BFCE8}"/>
              </a:ext>
            </a:extLst>
          </p:cNvPr>
          <p:cNvPicPr>
            <a:picLocks noChangeAspect="1"/>
          </p:cNvPicPr>
          <p:nvPr/>
        </p:nvPicPr>
        <p:blipFill>
          <a:blip r:embed="rId2"/>
          <a:stretch>
            <a:fillRect/>
          </a:stretch>
        </p:blipFill>
        <p:spPr>
          <a:xfrm rot="5400000">
            <a:off x="1300842" y="1526869"/>
            <a:ext cx="3546764" cy="4723571"/>
          </a:xfrm>
          <a:prstGeom prst="rect">
            <a:avLst/>
          </a:prstGeom>
        </p:spPr>
      </p:pic>
      <p:pic>
        <p:nvPicPr>
          <p:cNvPr id="5" name="Picture 4">
            <a:extLst>
              <a:ext uri="{FF2B5EF4-FFF2-40B4-BE49-F238E27FC236}">
                <a16:creationId xmlns:a16="http://schemas.microsoft.com/office/drawing/2014/main" id="{4F2ABA9B-85C2-4F2D-B2C0-E69062EDD59D}"/>
              </a:ext>
            </a:extLst>
          </p:cNvPr>
          <p:cNvPicPr>
            <a:picLocks noChangeAspect="1"/>
          </p:cNvPicPr>
          <p:nvPr/>
        </p:nvPicPr>
        <p:blipFill>
          <a:blip r:embed="rId3"/>
          <a:stretch>
            <a:fillRect/>
          </a:stretch>
        </p:blipFill>
        <p:spPr>
          <a:xfrm>
            <a:off x="6320900" y="2115273"/>
            <a:ext cx="4723571" cy="3546765"/>
          </a:xfrm>
          <a:prstGeom prst="rect">
            <a:avLst/>
          </a:prstGeom>
        </p:spPr>
      </p:pic>
      <p:sp>
        <p:nvSpPr>
          <p:cNvPr id="6" name="TextBox 5">
            <a:extLst>
              <a:ext uri="{FF2B5EF4-FFF2-40B4-BE49-F238E27FC236}">
                <a16:creationId xmlns:a16="http://schemas.microsoft.com/office/drawing/2014/main" id="{976CF155-1B43-4E6C-B124-57ED7DF6FC0B}"/>
              </a:ext>
            </a:extLst>
          </p:cNvPr>
          <p:cNvSpPr txBox="1"/>
          <p:nvPr/>
        </p:nvSpPr>
        <p:spPr>
          <a:xfrm>
            <a:off x="3214041" y="903574"/>
            <a:ext cx="5468644" cy="584775"/>
          </a:xfrm>
          <a:prstGeom prst="rect">
            <a:avLst/>
          </a:prstGeom>
          <a:noFill/>
        </p:spPr>
        <p:txBody>
          <a:bodyPr wrap="square" rtlCol="0">
            <a:spAutoFit/>
          </a:bodyPr>
          <a:lstStyle/>
          <a:p>
            <a:r>
              <a:rPr lang="en-US" sz="3200" dirty="0">
                <a:latin typeface="Algerian" panose="04020705040A02060702" pitchFamily="82" charset="0"/>
              </a:rPr>
              <a:t>Working model for cars</a:t>
            </a:r>
            <a:endParaRPr lang="en-IN" sz="3200" dirty="0">
              <a:latin typeface="Algerian" panose="04020705040A02060702" pitchFamily="82" charset="0"/>
            </a:endParaRPr>
          </a:p>
        </p:txBody>
      </p:sp>
    </p:spTree>
    <p:extLst>
      <p:ext uri="{BB962C8B-B14F-4D97-AF65-F5344CB8AC3E}">
        <p14:creationId xmlns:p14="http://schemas.microsoft.com/office/powerpoint/2010/main" val="15088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FD6D-CB9E-4103-AA96-8E54CC39EE5F}"/>
              </a:ext>
            </a:extLst>
          </p:cNvPr>
          <p:cNvSpPr>
            <a:spLocks noGrp="1"/>
          </p:cNvSpPr>
          <p:nvPr>
            <p:ph type="title"/>
          </p:nvPr>
        </p:nvSpPr>
        <p:spPr>
          <a:xfrm>
            <a:off x="685800" y="810961"/>
            <a:ext cx="10820399" cy="817815"/>
          </a:xfrm>
        </p:spPr>
        <p:txBody>
          <a:bodyPr>
            <a:normAutofit/>
          </a:bodyPr>
          <a:lstStyle/>
          <a:p>
            <a:pPr algn="l"/>
            <a:r>
              <a:rPr lang="en-US" sz="3600" dirty="0">
                <a:solidFill>
                  <a:srgbClr val="00B0F0"/>
                </a:solidFill>
              </a:rPr>
              <a:t>ADVANTAGES</a:t>
            </a:r>
            <a:r>
              <a:rPr lang="en-US" sz="3600" dirty="0">
                <a:solidFill>
                  <a:schemeClr val="accent6">
                    <a:lumMod val="75000"/>
                  </a:schemeClr>
                </a:solidFill>
              </a:rPr>
              <a:t> :</a:t>
            </a:r>
            <a:endParaRPr lang="en-IN" sz="3600" dirty="0">
              <a:solidFill>
                <a:schemeClr val="accent6">
                  <a:lumMod val="75000"/>
                </a:schemeClr>
              </a:solidFill>
            </a:endParaRPr>
          </a:p>
        </p:txBody>
      </p:sp>
      <p:sp>
        <p:nvSpPr>
          <p:cNvPr id="3" name="Text Placeholder 2">
            <a:extLst>
              <a:ext uri="{FF2B5EF4-FFF2-40B4-BE49-F238E27FC236}">
                <a16:creationId xmlns:a16="http://schemas.microsoft.com/office/drawing/2014/main" id="{53299370-109A-4D7B-BCEF-372FCD98145B}"/>
              </a:ext>
            </a:extLst>
          </p:cNvPr>
          <p:cNvSpPr>
            <a:spLocks noGrp="1"/>
          </p:cNvSpPr>
          <p:nvPr>
            <p:ph type="body" idx="1"/>
          </p:nvPr>
        </p:nvSpPr>
        <p:spPr>
          <a:xfrm>
            <a:off x="1161620" y="2046749"/>
            <a:ext cx="10011205" cy="3182475"/>
          </a:xfrm>
        </p:spPr>
        <p:txBody>
          <a:bodyPr>
            <a:normAutofit/>
          </a:bodyPr>
          <a:lstStyle/>
          <a:p>
            <a:pPr marL="342900" indent="-342900" algn="just">
              <a:buFont typeface="Wingdings" panose="05000000000000000000" pitchFamily="2" charset="2"/>
              <a:buChar char="ü"/>
            </a:pPr>
            <a:r>
              <a:rPr lang="en-US" sz="2000" dirty="0">
                <a:solidFill>
                  <a:schemeClr val="tx1"/>
                </a:solidFill>
              </a:rPr>
              <a:t>Continuous fresh air supply with balanced CO2 level.</a:t>
            </a:r>
          </a:p>
          <a:p>
            <a:pPr marL="342900" indent="-342900" algn="just">
              <a:buFont typeface="Wingdings" panose="05000000000000000000" pitchFamily="2" charset="2"/>
              <a:buChar char="ü"/>
            </a:pPr>
            <a:r>
              <a:rPr lang="en-US" sz="2000" dirty="0">
                <a:solidFill>
                  <a:schemeClr val="tx1"/>
                </a:solidFill>
              </a:rPr>
              <a:t>Mass leakage of AC by ventilation window is avoided.</a:t>
            </a:r>
          </a:p>
          <a:p>
            <a:pPr marL="342900" indent="-342900" algn="just">
              <a:buFont typeface="Wingdings" panose="05000000000000000000" pitchFamily="2" charset="2"/>
              <a:buChar char="ü"/>
            </a:pPr>
            <a:r>
              <a:rPr lang="en-US" sz="2000" dirty="0">
                <a:solidFill>
                  <a:schemeClr val="tx1"/>
                </a:solidFill>
              </a:rPr>
              <a:t>It is applicable for workplace like IT companies , hospitals etc...,therefore the working efficiency of the people increases.</a:t>
            </a:r>
          </a:p>
          <a:p>
            <a:pPr marL="342900" indent="-342900" algn="just">
              <a:buFont typeface="Wingdings" panose="05000000000000000000" pitchFamily="2" charset="2"/>
              <a:buChar char="ü"/>
            </a:pPr>
            <a:r>
              <a:rPr lang="en-US" sz="2000" dirty="0">
                <a:solidFill>
                  <a:schemeClr val="tx1"/>
                </a:solidFill>
              </a:rPr>
              <a:t>Long term ac usage without drowsiness, respiratory problems and dizziness.</a:t>
            </a:r>
          </a:p>
          <a:p>
            <a:pPr marL="342900" indent="-342900" algn="just">
              <a:buFont typeface="Wingdings" panose="05000000000000000000" pitchFamily="2" charset="2"/>
              <a:buChar char="ü"/>
            </a:pPr>
            <a:r>
              <a:rPr lang="en-US" sz="2000" dirty="0">
                <a:solidFill>
                  <a:schemeClr val="tx1"/>
                </a:solidFill>
              </a:rPr>
              <a:t>It leads to healthy life.</a:t>
            </a:r>
            <a:endParaRPr lang="en-IN" sz="2000" dirty="0">
              <a:solidFill>
                <a:schemeClr val="tx1"/>
              </a:solidFill>
            </a:endParaRPr>
          </a:p>
        </p:txBody>
      </p:sp>
    </p:spTree>
    <p:extLst>
      <p:ext uri="{BB962C8B-B14F-4D97-AF65-F5344CB8AC3E}">
        <p14:creationId xmlns:p14="http://schemas.microsoft.com/office/powerpoint/2010/main" val="206824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3B7B1-4B8E-4AE9-8B6B-35DCB0A81AEF}"/>
              </a:ext>
            </a:extLst>
          </p:cNvPr>
          <p:cNvSpPr>
            <a:spLocks noGrp="1"/>
          </p:cNvSpPr>
          <p:nvPr>
            <p:ph type="title"/>
          </p:nvPr>
        </p:nvSpPr>
        <p:spPr>
          <a:xfrm>
            <a:off x="685800" y="753534"/>
            <a:ext cx="4010487" cy="666894"/>
          </a:xfrm>
        </p:spPr>
        <p:txBody>
          <a:bodyPr/>
          <a:lstStyle/>
          <a:p>
            <a:pPr algn="l"/>
            <a:r>
              <a:rPr lang="en-US" dirty="0">
                <a:solidFill>
                  <a:srgbClr val="00B0F0"/>
                </a:solidFill>
              </a:rPr>
              <a:t>DRAWBACKS:</a:t>
            </a:r>
            <a:endParaRPr lang="en-IN" dirty="0">
              <a:solidFill>
                <a:srgbClr val="00B0F0"/>
              </a:solidFill>
            </a:endParaRPr>
          </a:p>
        </p:txBody>
      </p:sp>
      <p:sp>
        <p:nvSpPr>
          <p:cNvPr id="3" name="Text Placeholder 2">
            <a:extLst>
              <a:ext uri="{FF2B5EF4-FFF2-40B4-BE49-F238E27FC236}">
                <a16:creationId xmlns:a16="http://schemas.microsoft.com/office/drawing/2014/main" id="{26D10F1E-CA6E-4D5E-9B65-4C55ADF7E624}"/>
              </a:ext>
            </a:extLst>
          </p:cNvPr>
          <p:cNvSpPr>
            <a:spLocks noGrp="1"/>
          </p:cNvSpPr>
          <p:nvPr>
            <p:ph type="body" idx="1"/>
          </p:nvPr>
        </p:nvSpPr>
        <p:spPr>
          <a:xfrm>
            <a:off x="1379574" y="1724148"/>
            <a:ext cx="9031251" cy="1604978"/>
          </a:xfrm>
        </p:spPr>
        <p:txBody>
          <a:bodyPr>
            <a:normAutofit/>
          </a:bodyPr>
          <a:lstStyle/>
          <a:p>
            <a:pPr marL="342900" indent="-342900" algn="just">
              <a:buFont typeface="Arial" panose="020B0604020202020204" pitchFamily="34" charset="0"/>
              <a:buChar char="•"/>
            </a:pPr>
            <a:r>
              <a:rPr lang="en-US" sz="2000" dirty="0">
                <a:solidFill>
                  <a:schemeClr val="tx1"/>
                </a:solidFill>
              </a:rPr>
              <a:t>Installation cost.</a:t>
            </a:r>
          </a:p>
          <a:p>
            <a:pPr marL="342900" indent="-342900" algn="just">
              <a:buFont typeface="Arial" panose="020B0604020202020204" pitchFamily="34" charset="0"/>
              <a:buChar char="•"/>
            </a:pPr>
            <a:r>
              <a:rPr lang="en-US" sz="2000" dirty="0">
                <a:solidFill>
                  <a:schemeClr val="tx1"/>
                </a:solidFill>
              </a:rPr>
              <a:t>Compared to other split or window air conditioners, an inverter air conditioner is a bit expensive as it comes with unique features.</a:t>
            </a:r>
            <a:endParaRPr lang="en-IN" sz="2000" dirty="0">
              <a:solidFill>
                <a:schemeClr val="tx1"/>
              </a:solidFill>
            </a:endParaRPr>
          </a:p>
        </p:txBody>
      </p:sp>
    </p:spTree>
    <p:extLst>
      <p:ext uri="{BB962C8B-B14F-4D97-AF65-F5344CB8AC3E}">
        <p14:creationId xmlns:p14="http://schemas.microsoft.com/office/powerpoint/2010/main" val="1211602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3145-0C32-4F6A-9E7E-A07A04E1F6C8}"/>
              </a:ext>
            </a:extLst>
          </p:cNvPr>
          <p:cNvSpPr>
            <a:spLocks noGrp="1"/>
          </p:cNvSpPr>
          <p:nvPr>
            <p:ph type="title"/>
          </p:nvPr>
        </p:nvSpPr>
        <p:spPr>
          <a:xfrm>
            <a:off x="348449" y="354038"/>
            <a:ext cx="5910309" cy="800059"/>
          </a:xfrm>
        </p:spPr>
        <p:txBody>
          <a:bodyPr/>
          <a:lstStyle/>
          <a:p>
            <a:pPr algn="l"/>
            <a:r>
              <a:rPr lang="en-US" dirty="0">
                <a:solidFill>
                  <a:srgbClr val="00B0F0"/>
                </a:solidFill>
              </a:rPr>
              <a:t>VALUE PROPOSITION:</a:t>
            </a:r>
            <a:endParaRPr lang="en-IN" dirty="0">
              <a:solidFill>
                <a:srgbClr val="00B0F0"/>
              </a:solidFill>
            </a:endParaRPr>
          </a:p>
        </p:txBody>
      </p:sp>
      <p:sp>
        <p:nvSpPr>
          <p:cNvPr id="5" name="Text Placeholder 2">
            <a:extLst>
              <a:ext uri="{FF2B5EF4-FFF2-40B4-BE49-F238E27FC236}">
                <a16:creationId xmlns:a16="http://schemas.microsoft.com/office/drawing/2014/main" id="{E45C9C1D-963D-4116-BD01-E5149F299A26}"/>
              </a:ext>
            </a:extLst>
          </p:cNvPr>
          <p:cNvSpPr>
            <a:spLocks noGrp="1"/>
          </p:cNvSpPr>
          <p:nvPr>
            <p:ph type="body" idx="1"/>
          </p:nvPr>
        </p:nvSpPr>
        <p:spPr>
          <a:xfrm>
            <a:off x="514351" y="1438396"/>
            <a:ext cx="4000499" cy="3495554"/>
          </a:xfrm>
        </p:spPr>
        <p:txBody>
          <a:bodyPr>
            <a:normAutofit/>
          </a:bodyPr>
          <a:lstStyle/>
          <a:p>
            <a:pPr marL="342900" indent="-342900" algn="just">
              <a:buFont typeface="Arial" panose="020B0604020202020204" pitchFamily="34" charset="0"/>
              <a:buChar char="•"/>
            </a:pPr>
            <a:r>
              <a:rPr lang="en-US" sz="2000" dirty="0">
                <a:solidFill>
                  <a:schemeClr val="tx1"/>
                </a:solidFill>
              </a:rPr>
              <a:t>The actual required materials and cost may vary depending on room size – volume of the room.</a:t>
            </a:r>
          </a:p>
          <a:p>
            <a:pPr marL="342900" indent="-342900" algn="just">
              <a:buFont typeface="Arial" panose="020B0604020202020204" pitchFamily="34" charset="0"/>
              <a:buChar char="•"/>
            </a:pPr>
            <a:r>
              <a:rPr lang="en-US" sz="2000" dirty="0">
                <a:solidFill>
                  <a:schemeClr val="tx1"/>
                </a:solidFill>
              </a:rPr>
              <a:t>Materials required for one exhaust fan setup is tabulated.</a:t>
            </a:r>
          </a:p>
        </p:txBody>
      </p:sp>
      <p:graphicFrame>
        <p:nvGraphicFramePr>
          <p:cNvPr id="4" name="Table 4">
            <a:extLst>
              <a:ext uri="{FF2B5EF4-FFF2-40B4-BE49-F238E27FC236}">
                <a16:creationId xmlns:a16="http://schemas.microsoft.com/office/drawing/2014/main" id="{79699852-B769-4630-BB04-BD1CE4BFF608}"/>
              </a:ext>
            </a:extLst>
          </p:cNvPr>
          <p:cNvGraphicFramePr>
            <a:graphicFrameLocks noGrp="1"/>
          </p:cNvGraphicFramePr>
          <p:nvPr>
            <p:extLst>
              <p:ext uri="{D42A27DB-BD31-4B8C-83A1-F6EECF244321}">
                <p14:modId xmlns:p14="http://schemas.microsoft.com/office/powerpoint/2010/main" val="485418941"/>
              </p:ext>
            </p:extLst>
          </p:nvPr>
        </p:nvGraphicFramePr>
        <p:xfrm>
          <a:off x="4920192" y="1268417"/>
          <a:ext cx="6909858" cy="4988455"/>
        </p:xfrm>
        <a:graphic>
          <a:graphicData uri="http://schemas.openxmlformats.org/drawingml/2006/table">
            <a:tbl>
              <a:tblPr firstRow="1" bandRow="1">
                <a:tableStyleId>{5C22544A-7EE6-4342-B048-85BDC9FD1C3A}</a:tableStyleId>
              </a:tblPr>
              <a:tblGrid>
                <a:gridCol w="880533">
                  <a:extLst>
                    <a:ext uri="{9D8B030D-6E8A-4147-A177-3AD203B41FA5}">
                      <a16:colId xmlns:a16="http://schemas.microsoft.com/office/drawing/2014/main" val="4233386505"/>
                    </a:ext>
                  </a:extLst>
                </a:gridCol>
                <a:gridCol w="4497918">
                  <a:extLst>
                    <a:ext uri="{9D8B030D-6E8A-4147-A177-3AD203B41FA5}">
                      <a16:colId xmlns:a16="http://schemas.microsoft.com/office/drawing/2014/main" val="1866066949"/>
                    </a:ext>
                  </a:extLst>
                </a:gridCol>
                <a:gridCol w="1531407">
                  <a:extLst>
                    <a:ext uri="{9D8B030D-6E8A-4147-A177-3AD203B41FA5}">
                      <a16:colId xmlns:a16="http://schemas.microsoft.com/office/drawing/2014/main" val="323813971"/>
                    </a:ext>
                  </a:extLst>
                </a:gridCol>
              </a:tblGrid>
              <a:tr h="745403">
                <a:tc>
                  <a:txBody>
                    <a:bodyPr/>
                    <a:lstStyle/>
                    <a:p>
                      <a:pPr algn="ctr"/>
                      <a:r>
                        <a:rPr lang="en-US" dirty="0" err="1"/>
                        <a:t>S.No</a:t>
                      </a:r>
                      <a:r>
                        <a:rPr lang="en-US" dirty="0"/>
                        <a:t>.</a:t>
                      </a:r>
                      <a:endParaRPr lang="en-IN" dirty="0"/>
                    </a:p>
                  </a:txBody>
                  <a:tcPr/>
                </a:tc>
                <a:tc>
                  <a:txBody>
                    <a:bodyPr/>
                    <a:lstStyle/>
                    <a:p>
                      <a:pPr algn="ctr"/>
                      <a:r>
                        <a:rPr lang="en-US" dirty="0"/>
                        <a:t>Particulars</a:t>
                      </a:r>
                      <a:endParaRPr lang="en-IN" dirty="0"/>
                    </a:p>
                  </a:txBody>
                  <a:tcPr/>
                </a:tc>
                <a:tc>
                  <a:txBody>
                    <a:bodyPr/>
                    <a:lstStyle/>
                    <a:p>
                      <a:pPr algn="ctr"/>
                      <a:r>
                        <a:rPr lang="en-US" dirty="0"/>
                        <a:t>Cost in Rs.</a:t>
                      </a:r>
                      <a:endParaRPr lang="en-IN" dirty="0"/>
                    </a:p>
                  </a:txBody>
                  <a:tcPr/>
                </a:tc>
                <a:extLst>
                  <a:ext uri="{0D108BD9-81ED-4DB2-BD59-A6C34878D82A}">
                    <a16:rowId xmlns:a16="http://schemas.microsoft.com/office/drawing/2014/main" val="3859304816"/>
                  </a:ext>
                </a:extLst>
              </a:tr>
              <a:tr h="431860">
                <a:tc>
                  <a:txBody>
                    <a:bodyPr/>
                    <a:lstStyle/>
                    <a:p>
                      <a:pPr algn="ctr"/>
                      <a:r>
                        <a:rPr lang="en-US" dirty="0"/>
                        <a:t>1</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Carbon Dioxide Sensor Module</a:t>
                      </a:r>
                    </a:p>
                  </a:txBody>
                  <a:tcPr/>
                </a:tc>
                <a:tc>
                  <a:txBody>
                    <a:bodyPr/>
                    <a:lstStyle/>
                    <a:p>
                      <a:pPr algn="r"/>
                      <a:r>
                        <a:rPr lang="en-US" dirty="0"/>
                        <a:t>3500</a:t>
                      </a:r>
                      <a:endParaRPr lang="en-IN" dirty="0"/>
                    </a:p>
                  </a:txBody>
                  <a:tcPr/>
                </a:tc>
                <a:extLst>
                  <a:ext uri="{0D108BD9-81ED-4DB2-BD59-A6C34878D82A}">
                    <a16:rowId xmlns:a16="http://schemas.microsoft.com/office/drawing/2014/main" val="1779074489"/>
                  </a:ext>
                </a:extLst>
              </a:tr>
              <a:tr h="431860">
                <a:tc>
                  <a:txBody>
                    <a:bodyPr/>
                    <a:lstStyle/>
                    <a:p>
                      <a:pPr algn="ctr"/>
                      <a:r>
                        <a:rPr lang="en-US" dirty="0"/>
                        <a:t>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Arduino </a:t>
                      </a:r>
                      <a:r>
                        <a:rPr lang="en-US" dirty="0"/>
                        <a:t>Nano CH340</a:t>
                      </a:r>
                    </a:p>
                  </a:txBody>
                  <a:tcPr/>
                </a:tc>
                <a:tc>
                  <a:txBody>
                    <a:bodyPr/>
                    <a:lstStyle/>
                    <a:p>
                      <a:pPr algn="r"/>
                      <a:r>
                        <a:rPr lang="en-US" dirty="0"/>
                        <a:t>300</a:t>
                      </a:r>
                      <a:endParaRPr lang="en-IN" dirty="0"/>
                    </a:p>
                  </a:txBody>
                  <a:tcPr/>
                </a:tc>
                <a:extLst>
                  <a:ext uri="{0D108BD9-81ED-4DB2-BD59-A6C34878D82A}">
                    <a16:rowId xmlns:a16="http://schemas.microsoft.com/office/drawing/2014/main" val="1303255161"/>
                  </a:ext>
                </a:extLst>
              </a:tr>
              <a:tr h="431860">
                <a:tc>
                  <a:txBody>
                    <a:bodyPr/>
                    <a:lstStyle/>
                    <a:p>
                      <a:pPr algn="ctr"/>
                      <a:r>
                        <a:rPr lang="en-US" dirty="0"/>
                        <a:t>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Exhaust fan (200 mm) </a:t>
                      </a:r>
                    </a:p>
                  </a:txBody>
                  <a:tcPr/>
                </a:tc>
                <a:tc>
                  <a:txBody>
                    <a:bodyPr/>
                    <a:lstStyle/>
                    <a:p>
                      <a:pPr algn="r"/>
                      <a:r>
                        <a:rPr lang="en-US" dirty="0"/>
                        <a:t>1300</a:t>
                      </a:r>
                      <a:endParaRPr lang="en-IN" dirty="0"/>
                    </a:p>
                  </a:txBody>
                  <a:tcPr/>
                </a:tc>
                <a:extLst>
                  <a:ext uri="{0D108BD9-81ED-4DB2-BD59-A6C34878D82A}">
                    <a16:rowId xmlns:a16="http://schemas.microsoft.com/office/drawing/2014/main" val="1517930234"/>
                  </a:ext>
                </a:extLst>
              </a:tr>
              <a:tr h="745403">
                <a:tc>
                  <a:txBody>
                    <a:bodyPr/>
                    <a:lstStyle/>
                    <a:p>
                      <a:pPr algn="ctr"/>
                      <a:r>
                        <a:rPr lang="en-US" dirty="0"/>
                        <a:t>4</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Flexible Duct pipe (6 inch dia-80 inch length)</a:t>
                      </a:r>
                    </a:p>
                  </a:txBody>
                  <a:tcPr/>
                </a:tc>
                <a:tc>
                  <a:txBody>
                    <a:bodyPr/>
                    <a:lstStyle/>
                    <a:p>
                      <a:pPr algn="r"/>
                      <a:r>
                        <a:rPr lang="en-US" dirty="0"/>
                        <a:t>1800</a:t>
                      </a:r>
                      <a:endParaRPr lang="en-IN" dirty="0"/>
                    </a:p>
                  </a:txBody>
                  <a:tcPr/>
                </a:tc>
                <a:extLst>
                  <a:ext uri="{0D108BD9-81ED-4DB2-BD59-A6C34878D82A}">
                    <a16:rowId xmlns:a16="http://schemas.microsoft.com/office/drawing/2014/main" val="3750237824"/>
                  </a:ext>
                </a:extLst>
              </a:tr>
              <a:tr h="431860">
                <a:tc>
                  <a:txBody>
                    <a:bodyPr/>
                    <a:lstStyle/>
                    <a:p>
                      <a:pPr algn="ctr"/>
                      <a:r>
                        <a:rPr lang="en-US" dirty="0"/>
                        <a:t>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Funnel (9 inch to 6 inch)</a:t>
                      </a:r>
                    </a:p>
                  </a:txBody>
                  <a:tcPr/>
                </a:tc>
                <a:tc>
                  <a:txBody>
                    <a:bodyPr/>
                    <a:lstStyle/>
                    <a:p>
                      <a:pPr algn="r"/>
                      <a:r>
                        <a:rPr lang="en-US" dirty="0"/>
                        <a:t>200</a:t>
                      </a:r>
                      <a:endParaRPr lang="en-IN" dirty="0"/>
                    </a:p>
                  </a:txBody>
                  <a:tcPr/>
                </a:tc>
                <a:extLst>
                  <a:ext uri="{0D108BD9-81ED-4DB2-BD59-A6C34878D82A}">
                    <a16:rowId xmlns:a16="http://schemas.microsoft.com/office/drawing/2014/main" val="121378592"/>
                  </a:ext>
                </a:extLst>
              </a:tr>
              <a:tr h="431860">
                <a:tc>
                  <a:txBody>
                    <a:bodyPr/>
                    <a:lstStyle/>
                    <a:p>
                      <a:pPr algn="ctr"/>
                      <a:r>
                        <a:rPr lang="en-US" dirty="0"/>
                        <a:t>6</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Stepper motor with driver </a:t>
                      </a:r>
                    </a:p>
                  </a:txBody>
                  <a:tcPr/>
                </a:tc>
                <a:tc>
                  <a:txBody>
                    <a:bodyPr/>
                    <a:lstStyle/>
                    <a:p>
                      <a:pPr algn="r"/>
                      <a:r>
                        <a:rPr lang="en-US" dirty="0"/>
                        <a:t>600</a:t>
                      </a:r>
                      <a:endParaRPr lang="en-IN" dirty="0"/>
                    </a:p>
                  </a:txBody>
                  <a:tcPr/>
                </a:tc>
                <a:extLst>
                  <a:ext uri="{0D108BD9-81ED-4DB2-BD59-A6C34878D82A}">
                    <a16:rowId xmlns:a16="http://schemas.microsoft.com/office/drawing/2014/main" val="2749768500"/>
                  </a:ext>
                </a:extLst>
              </a:tr>
              <a:tr h="431860">
                <a:tc>
                  <a:txBody>
                    <a:bodyPr/>
                    <a:lstStyle/>
                    <a:p>
                      <a:pPr algn="ctr"/>
                      <a:r>
                        <a:rPr lang="en-US" dirty="0"/>
                        <a:t>7</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Air vent fan filter cover</a:t>
                      </a:r>
                    </a:p>
                  </a:txBody>
                  <a:tcPr/>
                </a:tc>
                <a:tc>
                  <a:txBody>
                    <a:bodyPr/>
                    <a:lstStyle/>
                    <a:p>
                      <a:pPr algn="r"/>
                      <a:r>
                        <a:rPr lang="en-US" dirty="0"/>
                        <a:t>800</a:t>
                      </a:r>
                      <a:endParaRPr lang="en-IN" dirty="0"/>
                    </a:p>
                  </a:txBody>
                  <a:tcPr/>
                </a:tc>
                <a:extLst>
                  <a:ext uri="{0D108BD9-81ED-4DB2-BD59-A6C34878D82A}">
                    <a16:rowId xmlns:a16="http://schemas.microsoft.com/office/drawing/2014/main" val="3178902214"/>
                  </a:ext>
                </a:extLst>
              </a:tr>
              <a:tr h="431860">
                <a:tc>
                  <a:txBody>
                    <a:bodyPr/>
                    <a:lstStyle/>
                    <a:p>
                      <a:pPr algn="ctr"/>
                      <a:r>
                        <a:rPr lang="en-US" dirty="0"/>
                        <a:t>8</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Miscellaneous</a:t>
                      </a:r>
                    </a:p>
                  </a:txBody>
                  <a:tcPr/>
                </a:tc>
                <a:tc>
                  <a:txBody>
                    <a:bodyPr/>
                    <a:lstStyle/>
                    <a:p>
                      <a:pPr algn="r"/>
                      <a:r>
                        <a:rPr lang="en-US" dirty="0"/>
                        <a:t>1000</a:t>
                      </a:r>
                      <a:endParaRPr lang="en-IN" dirty="0"/>
                    </a:p>
                  </a:txBody>
                  <a:tcPr/>
                </a:tc>
                <a:extLst>
                  <a:ext uri="{0D108BD9-81ED-4DB2-BD59-A6C34878D82A}">
                    <a16:rowId xmlns:a16="http://schemas.microsoft.com/office/drawing/2014/main" val="478496209"/>
                  </a:ext>
                </a:extLst>
              </a:tr>
              <a:tr h="474629">
                <a:tc>
                  <a:txBody>
                    <a:bodyPr/>
                    <a:lstStyle/>
                    <a:p>
                      <a:endParaRPr lang="en-IN"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Total </a:t>
                      </a:r>
                      <a:endParaRPr lang="en-IN" dirty="0"/>
                    </a:p>
                  </a:txBody>
                  <a:tcPr/>
                </a:tc>
                <a:tc>
                  <a:txBody>
                    <a:bodyPr/>
                    <a:lstStyle/>
                    <a:p>
                      <a:pPr algn="r"/>
                      <a:r>
                        <a:rPr lang="en-US" dirty="0"/>
                        <a:t>9500</a:t>
                      </a:r>
                      <a:endParaRPr lang="en-IN" dirty="0"/>
                    </a:p>
                  </a:txBody>
                  <a:tcPr/>
                </a:tc>
                <a:extLst>
                  <a:ext uri="{0D108BD9-81ED-4DB2-BD59-A6C34878D82A}">
                    <a16:rowId xmlns:a16="http://schemas.microsoft.com/office/drawing/2014/main" val="2830072806"/>
                  </a:ext>
                </a:extLst>
              </a:tr>
            </a:tbl>
          </a:graphicData>
        </a:graphic>
      </p:graphicFrame>
    </p:spTree>
    <p:extLst>
      <p:ext uri="{BB962C8B-B14F-4D97-AF65-F5344CB8AC3E}">
        <p14:creationId xmlns:p14="http://schemas.microsoft.com/office/powerpoint/2010/main" val="1735521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9309B-C8B9-4BC7-BE39-DA40AF56B020}"/>
              </a:ext>
            </a:extLst>
          </p:cNvPr>
          <p:cNvPicPr>
            <a:picLocks noChangeAspect="1"/>
          </p:cNvPicPr>
          <p:nvPr/>
        </p:nvPicPr>
        <p:blipFill>
          <a:blip r:embed="rId2"/>
          <a:stretch>
            <a:fillRect/>
          </a:stretch>
        </p:blipFill>
        <p:spPr>
          <a:xfrm>
            <a:off x="653618" y="1469023"/>
            <a:ext cx="10631458" cy="5388977"/>
          </a:xfrm>
          <a:prstGeom prst="rect">
            <a:avLst/>
          </a:prstGeom>
        </p:spPr>
      </p:pic>
      <p:sp>
        <p:nvSpPr>
          <p:cNvPr id="4" name="TextBox 3">
            <a:extLst>
              <a:ext uri="{FF2B5EF4-FFF2-40B4-BE49-F238E27FC236}">
                <a16:creationId xmlns:a16="http://schemas.microsoft.com/office/drawing/2014/main" id="{3491B280-D044-4A74-AB35-03DBE341D69E}"/>
              </a:ext>
            </a:extLst>
          </p:cNvPr>
          <p:cNvSpPr txBox="1"/>
          <p:nvPr/>
        </p:nvSpPr>
        <p:spPr>
          <a:xfrm>
            <a:off x="3053918" y="656948"/>
            <a:ext cx="5601810" cy="584775"/>
          </a:xfrm>
          <a:prstGeom prst="rect">
            <a:avLst/>
          </a:prstGeom>
          <a:noFill/>
        </p:spPr>
        <p:txBody>
          <a:bodyPr wrap="square" rtlCol="0">
            <a:spAutoFit/>
          </a:bodyPr>
          <a:lstStyle/>
          <a:p>
            <a:pPr algn="ctr"/>
            <a:r>
              <a:rPr lang="en-US" sz="3200" dirty="0">
                <a:solidFill>
                  <a:schemeClr val="accent6">
                    <a:lumMod val="60000"/>
                    <a:lumOff val="40000"/>
                  </a:schemeClr>
                </a:solidFill>
              </a:rPr>
              <a:t>BUSINESS VENTURE</a:t>
            </a:r>
            <a:endParaRPr lang="en-IN" sz="3200" dirty="0">
              <a:solidFill>
                <a:schemeClr val="accent6">
                  <a:lumMod val="60000"/>
                  <a:lumOff val="40000"/>
                </a:schemeClr>
              </a:solidFill>
            </a:endParaRPr>
          </a:p>
        </p:txBody>
      </p:sp>
    </p:spTree>
    <p:extLst>
      <p:ext uri="{BB962C8B-B14F-4D97-AF65-F5344CB8AC3E}">
        <p14:creationId xmlns:p14="http://schemas.microsoft.com/office/powerpoint/2010/main" val="2940763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30161-AF81-4C95-9240-D48C775A3F4D}"/>
              </a:ext>
            </a:extLst>
          </p:cNvPr>
          <p:cNvSpPr>
            <a:spLocks noGrp="1"/>
          </p:cNvSpPr>
          <p:nvPr>
            <p:ph type="ctrTitle"/>
          </p:nvPr>
        </p:nvSpPr>
        <p:spPr>
          <a:xfrm>
            <a:off x="4314477" y="965200"/>
            <a:ext cx="6912323" cy="4329641"/>
          </a:xfrm>
        </p:spPr>
        <p:txBody>
          <a:bodyPr anchor="ctr">
            <a:normAutofit/>
          </a:bodyPr>
          <a:lstStyle/>
          <a:p>
            <a:r>
              <a:rPr lang="en-US" sz="5400" dirty="0"/>
              <a:t>THANK YOU</a:t>
            </a:r>
            <a:endParaRPr lang="en-IN" sz="5400" dirty="0"/>
          </a:p>
        </p:txBody>
      </p:sp>
      <p:sp>
        <p:nvSpPr>
          <p:cNvPr id="3" name="Subtitle 2">
            <a:extLst>
              <a:ext uri="{FF2B5EF4-FFF2-40B4-BE49-F238E27FC236}">
                <a16:creationId xmlns:a16="http://schemas.microsoft.com/office/drawing/2014/main" id="{A651DF32-5DCA-4C7C-9B82-80BC06E0E80A}"/>
              </a:ext>
            </a:extLst>
          </p:cNvPr>
          <p:cNvSpPr>
            <a:spLocks noGrp="1"/>
          </p:cNvSpPr>
          <p:nvPr>
            <p:ph type="subTitle" idx="1"/>
          </p:nvPr>
        </p:nvSpPr>
        <p:spPr>
          <a:xfrm>
            <a:off x="965200" y="965200"/>
            <a:ext cx="3367361" cy="4329641"/>
          </a:xfrm>
        </p:spPr>
        <p:txBody>
          <a:bodyPr anchor="ctr">
            <a:normAutofit/>
          </a:bodyPr>
          <a:lstStyle/>
          <a:p>
            <a:pPr algn="r"/>
            <a:r>
              <a:rPr lang="en-US" dirty="0"/>
              <a:t>ANY QUERIES?</a:t>
            </a:r>
            <a:endParaRPr lang="en-IN" dirty="0"/>
          </a:p>
        </p:txBody>
      </p:sp>
    </p:spTree>
    <p:extLst>
      <p:ext uri="{BB962C8B-B14F-4D97-AF65-F5344CB8AC3E}">
        <p14:creationId xmlns:p14="http://schemas.microsoft.com/office/powerpoint/2010/main" val="3135538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0266-904E-49A5-BB4C-853C074D69BF}"/>
              </a:ext>
            </a:extLst>
          </p:cNvPr>
          <p:cNvSpPr>
            <a:spLocks noGrp="1"/>
          </p:cNvSpPr>
          <p:nvPr>
            <p:ph type="title"/>
          </p:nvPr>
        </p:nvSpPr>
        <p:spPr>
          <a:xfrm>
            <a:off x="-88777" y="995192"/>
            <a:ext cx="4022324" cy="1293028"/>
          </a:xfrm>
        </p:spPr>
        <p:txBody>
          <a:bodyPr>
            <a:normAutofit/>
          </a:bodyPr>
          <a:lstStyle/>
          <a:p>
            <a:pPr algn="ctr"/>
            <a:r>
              <a:rPr lang="en-US" sz="3600" dirty="0">
                <a:solidFill>
                  <a:schemeClr val="accent6">
                    <a:lumMod val="60000"/>
                    <a:lumOff val="40000"/>
                  </a:schemeClr>
                </a:solidFill>
              </a:rPr>
              <a:t>COMPONENTS:</a:t>
            </a:r>
            <a:endParaRPr lang="en-IN" sz="3600" dirty="0">
              <a:solidFill>
                <a:schemeClr val="accent6">
                  <a:lumMod val="60000"/>
                  <a:lumOff val="40000"/>
                </a:schemeClr>
              </a:solidFill>
            </a:endParaRPr>
          </a:p>
        </p:txBody>
      </p:sp>
      <p:sp>
        <p:nvSpPr>
          <p:cNvPr id="3" name="Content Placeholder 2">
            <a:extLst>
              <a:ext uri="{FF2B5EF4-FFF2-40B4-BE49-F238E27FC236}">
                <a16:creationId xmlns:a16="http://schemas.microsoft.com/office/drawing/2014/main" id="{BB35B807-39D4-47BA-980D-4C747EE5D893}"/>
              </a:ext>
            </a:extLst>
          </p:cNvPr>
          <p:cNvSpPr>
            <a:spLocks noGrp="1"/>
          </p:cNvSpPr>
          <p:nvPr>
            <p:ph idx="1"/>
          </p:nvPr>
        </p:nvSpPr>
        <p:spPr>
          <a:xfrm>
            <a:off x="1083076" y="2095130"/>
            <a:ext cx="10662080" cy="4598633"/>
          </a:xfrm>
        </p:spPr>
        <p:txBody>
          <a:bodyPr>
            <a:normAutofit/>
          </a:bodyPr>
          <a:lstStyle/>
          <a:p>
            <a:r>
              <a:rPr lang="en-US" sz="1800" dirty="0">
                <a:latin typeface="Californian FB" panose="0207040306080B030204" pitchFamily="18" charset="0"/>
              </a:rPr>
              <a:t>INTRODUCTION</a:t>
            </a:r>
          </a:p>
          <a:p>
            <a:r>
              <a:rPr lang="en-US" sz="1800" dirty="0">
                <a:latin typeface="Californian FB" panose="0207040306080B030204" pitchFamily="18" charset="0"/>
              </a:rPr>
              <a:t>PROBLEM STATEMENT</a:t>
            </a:r>
          </a:p>
          <a:p>
            <a:r>
              <a:rPr lang="en-US" sz="1800" dirty="0">
                <a:latin typeface="Californian FB" panose="0207040306080B030204" pitchFamily="18" charset="0"/>
              </a:rPr>
              <a:t>IDEA OVERVIEW</a:t>
            </a:r>
          </a:p>
          <a:p>
            <a:r>
              <a:rPr lang="en-US" sz="1800" dirty="0">
                <a:latin typeface="Californian FB" panose="0207040306080B030204" pitchFamily="18" charset="0"/>
              </a:rPr>
              <a:t>MG811 SENSOR</a:t>
            </a:r>
          </a:p>
          <a:p>
            <a:pPr marL="0" indent="0">
              <a:buNone/>
            </a:pPr>
            <a:r>
              <a:rPr lang="en-US" sz="1800" dirty="0">
                <a:latin typeface="Californian FB" panose="0207040306080B030204" pitchFamily="18" charset="0"/>
              </a:rPr>
              <a:t>          #SPECIFICATIONS</a:t>
            </a:r>
          </a:p>
          <a:p>
            <a:r>
              <a:rPr lang="en-US" sz="1800" dirty="0">
                <a:latin typeface="Californian FB" panose="0207040306080B030204" pitchFamily="18" charset="0"/>
              </a:rPr>
              <a:t>BLOCK DIAGRAM</a:t>
            </a:r>
          </a:p>
          <a:p>
            <a:r>
              <a:rPr lang="en-US" sz="1800" dirty="0">
                <a:latin typeface="Californian FB" panose="0207040306080B030204" pitchFamily="18" charset="0"/>
              </a:rPr>
              <a:t>MODEL DIAGRAM</a:t>
            </a:r>
          </a:p>
          <a:p>
            <a:r>
              <a:rPr lang="en-US" sz="1800" dirty="0">
                <a:latin typeface="Californian FB" panose="0207040306080B030204" pitchFamily="18" charset="0"/>
              </a:rPr>
              <a:t>ADVANTAGES</a:t>
            </a:r>
          </a:p>
          <a:p>
            <a:r>
              <a:rPr lang="en-US" sz="1800" dirty="0">
                <a:latin typeface="Californian FB" panose="0207040306080B030204" pitchFamily="18" charset="0"/>
              </a:rPr>
              <a:t>DISADVANTAGES</a:t>
            </a:r>
          </a:p>
          <a:p>
            <a:r>
              <a:rPr lang="en-US" sz="1800" dirty="0">
                <a:latin typeface="Californian FB" panose="0207040306080B030204" pitchFamily="18" charset="0"/>
              </a:rPr>
              <a:t>VALUE PROPOSITION</a:t>
            </a:r>
          </a:p>
          <a:p>
            <a:r>
              <a:rPr lang="en-US" sz="1800" dirty="0">
                <a:latin typeface="Californian FB" panose="0207040306080B030204" pitchFamily="18" charset="0"/>
              </a:rPr>
              <a:t>BUSINESS VENTURE</a:t>
            </a:r>
          </a:p>
          <a:p>
            <a:endParaRPr lang="en-US" dirty="0">
              <a:latin typeface="Californian FB" panose="0207040306080B030204" pitchFamily="18" charset="0"/>
            </a:endParaRPr>
          </a:p>
          <a:p>
            <a:endParaRPr lang="en-US" dirty="0"/>
          </a:p>
          <a:p>
            <a:endParaRPr lang="en-US" dirty="0"/>
          </a:p>
          <a:p>
            <a:endParaRPr lang="en-US" dirty="0"/>
          </a:p>
          <a:p>
            <a:pPr marL="0" indent="0">
              <a:buNone/>
            </a:pPr>
            <a:endParaRPr lang="en-US" dirty="0"/>
          </a:p>
          <a:p>
            <a:endParaRPr lang="en-US" dirty="0"/>
          </a:p>
          <a:p>
            <a:endParaRPr lang="en-IN" dirty="0"/>
          </a:p>
        </p:txBody>
      </p:sp>
    </p:spTree>
    <p:extLst>
      <p:ext uri="{BB962C8B-B14F-4D97-AF65-F5344CB8AC3E}">
        <p14:creationId xmlns:p14="http://schemas.microsoft.com/office/powerpoint/2010/main" val="3805872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BCF8F-A698-4705-8230-9C8CE17ED1D0}"/>
              </a:ext>
            </a:extLst>
          </p:cNvPr>
          <p:cNvSpPr>
            <a:spLocks noGrp="1"/>
          </p:cNvSpPr>
          <p:nvPr>
            <p:ph type="title"/>
          </p:nvPr>
        </p:nvSpPr>
        <p:spPr>
          <a:xfrm>
            <a:off x="3133818" y="470516"/>
            <a:ext cx="6749658" cy="461639"/>
          </a:xfrm>
        </p:spPr>
        <p:txBody>
          <a:bodyPr>
            <a:normAutofit fontScale="90000"/>
          </a:bodyPr>
          <a:lstStyle/>
          <a:p>
            <a:pPr algn="ctr"/>
            <a:r>
              <a:rPr lang="en-US" sz="3600" dirty="0">
                <a:solidFill>
                  <a:srgbClr val="00B0F0"/>
                </a:solidFill>
              </a:rPr>
              <a:t>PROBLEM STATEMENT</a:t>
            </a:r>
            <a:endParaRPr lang="en-IN" sz="3600" dirty="0">
              <a:solidFill>
                <a:srgbClr val="00B0F0"/>
              </a:solidFill>
            </a:endParaRPr>
          </a:p>
        </p:txBody>
      </p:sp>
      <p:sp>
        <p:nvSpPr>
          <p:cNvPr id="3" name="Content Placeholder 2">
            <a:extLst>
              <a:ext uri="{FF2B5EF4-FFF2-40B4-BE49-F238E27FC236}">
                <a16:creationId xmlns:a16="http://schemas.microsoft.com/office/drawing/2014/main" id="{F4290F41-EF51-437F-9279-D28E09BB4A59}"/>
              </a:ext>
            </a:extLst>
          </p:cNvPr>
          <p:cNvSpPr>
            <a:spLocks noGrp="1"/>
          </p:cNvSpPr>
          <p:nvPr>
            <p:ph idx="1"/>
          </p:nvPr>
        </p:nvSpPr>
        <p:spPr>
          <a:xfrm>
            <a:off x="547077" y="1574016"/>
            <a:ext cx="11184731" cy="4744626"/>
          </a:xfrm>
        </p:spPr>
        <p:txBody>
          <a:bodyPr>
            <a:normAutofit/>
          </a:bodyPr>
          <a:lstStyle/>
          <a:p>
            <a:pPr marL="360000" indent="-360000" algn="just"/>
            <a:r>
              <a:rPr lang="en-US" sz="1700" dirty="0"/>
              <a:t>Over the time if the air-conditioned rooms is in closed condition, there is a possibility of increase in carbon dioxide (CO2) level due to the denser population inside.</a:t>
            </a:r>
          </a:p>
          <a:p>
            <a:pPr marL="360000" indent="-360000" algn="just"/>
            <a:r>
              <a:rPr lang="en-US" sz="1700" dirty="0"/>
              <a:t>If the CO2 level exceeds a safety level of 400 ppm it causes respiratory problems, drowsiness and "sick building syndrome" because of this poor indoor air quality.</a:t>
            </a:r>
          </a:p>
          <a:p>
            <a:pPr marL="360000" indent="-360000" algn="just"/>
            <a:r>
              <a:rPr kumimoji="0" lang="en-US" sz="17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It is dangerous to sit inside a locked car. It is even more dangerous when the air-conditioning is on. Car exhaust emits carbon dioxide and carbon monoxide gases (in case the AC is on) that might kill an adult instantly.</a:t>
            </a:r>
          </a:p>
        </p:txBody>
      </p:sp>
      <p:pic>
        <p:nvPicPr>
          <p:cNvPr id="1026" name="Picture 2" descr="Delhi Chief Minister Arvind Kejriwal chairs a meeting with members of Banquet halls association of Delhi, in New Delhi on Monday, August 24, 2020. (HT Photo)">
            <a:extLst>
              <a:ext uri="{FF2B5EF4-FFF2-40B4-BE49-F238E27FC236}">
                <a16:creationId xmlns:a16="http://schemas.microsoft.com/office/drawing/2014/main" id="{085D019C-F012-44D1-AC4F-EBFB0164D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1643" y="4650140"/>
            <a:ext cx="3273280" cy="18392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5A1EA9-AEAD-41BF-8827-5F3588692660}"/>
              </a:ext>
            </a:extLst>
          </p:cNvPr>
          <p:cNvPicPr>
            <a:picLocks noChangeAspect="1"/>
          </p:cNvPicPr>
          <p:nvPr/>
        </p:nvPicPr>
        <p:blipFill>
          <a:blip r:embed="rId3"/>
          <a:stretch>
            <a:fillRect/>
          </a:stretch>
        </p:blipFill>
        <p:spPr>
          <a:xfrm>
            <a:off x="1389742" y="4694250"/>
            <a:ext cx="4861232" cy="1624392"/>
          </a:xfrm>
          <a:prstGeom prst="rect">
            <a:avLst/>
          </a:prstGeom>
        </p:spPr>
      </p:pic>
    </p:spTree>
    <p:extLst>
      <p:ext uri="{BB962C8B-B14F-4D97-AF65-F5344CB8AC3E}">
        <p14:creationId xmlns:p14="http://schemas.microsoft.com/office/powerpoint/2010/main" val="3858513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D25F77-B81B-474D-86A9-A7A43FFF9BD5}"/>
              </a:ext>
            </a:extLst>
          </p:cNvPr>
          <p:cNvPicPr>
            <a:picLocks noChangeAspect="1"/>
          </p:cNvPicPr>
          <p:nvPr/>
        </p:nvPicPr>
        <p:blipFill>
          <a:blip r:embed="rId2"/>
          <a:stretch>
            <a:fillRect/>
          </a:stretch>
        </p:blipFill>
        <p:spPr>
          <a:xfrm>
            <a:off x="254567" y="488272"/>
            <a:ext cx="10798133" cy="6124566"/>
          </a:xfrm>
          <a:prstGeom prst="rect">
            <a:avLst/>
          </a:prstGeom>
        </p:spPr>
      </p:pic>
    </p:spTree>
    <p:extLst>
      <p:ext uri="{BB962C8B-B14F-4D97-AF65-F5344CB8AC3E}">
        <p14:creationId xmlns:p14="http://schemas.microsoft.com/office/powerpoint/2010/main" val="1406021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BCF8F-A698-4705-8230-9C8CE17ED1D0}"/>
              </a:ext>
            </a:extLst>
          </p:cNvPr>
          <p:cNvSpPr>
            <a:spLocks noGrp="1"/>
          </p:cNvSpPr>
          <p:nvPr>
            <p:ph type="title"/>
          </p:nvPr>
        </p:nvSpPr>
        <p:spPr>
          <a:xfrm>
            <a:off x="782344" y="405167"/>
            <a:ext cx="10627311" cy="774298"/>
          </a:xfrm>
        </p:spPr>
        <p:txBody>
          <a:bodyPr>
            <a:normAutofit/>
          </a:bodyPr>
          <a:lstStyle/>
          <a:p>
            <a:pPr algn="ctr"/>
            <a:r>
              <a:rPr lang="en-US" sz="3600" dirty="0">
                <a:solidFill>
                  <a:srgbClr val="00B0F0"/>
                </a:solidFill>
              </a:rPr>
              <a:t>IDEA OVERVIEW :</a:t>
            </a:r>
            <a:endParaRPr lang="en-IN" sz="3600" u="sng" dirty="0">
              <a:solidFill>
                <a:srgbClr val="00B0F0"/>
              </a:solidFill>
            </a:endParaRPr>
          </a:p>
        </p:txBody>
      </p:sp>
      <p:sp>
        <p:nvSpPr>
          <p:cNvPr id="3" name="Content Placeholder 2">
            <a:extLst>
              <a:ext uri="{FF2B5EF4-FFF2-40B4-BE49-F238E27FC236}">
                <a16:creationId xmlns:a16="http://schemas.microsoft.com/office/drawing/2014/main" id="{F4290F41-EF51-437F-9279-D28E09BB4A59}"/>
              </a:ext>
            </a:extLst>
          </p:cNvPr>
          <p:cNvSpPr>
            <a:spLocks noGrp="1"/>
          </p:cNvSpPr>
          <p:nvPr>
            <p:ph idx="1"/>
          </p:nvPr>
        </p:nvSpPr>
        <p:spPr>
          <a:xfrm>
            <a:off x="685800" y="1479418"/>
            <a:ext cx="10820400" cy="4946782"/>
          </a:xfrm>
        </p:spPr>
        <p:txBody>
          <a:bodyPr>
            <a:normAutofit fontScale="92500"/>
          </a:bodyPr>
          <a:lstStyle/>
          <a:p>
            <a:pPr marL="342900" indent="-342900" algn="just">
              <a:lnSpc>
                <a:spcPct val="110000"/>
              </a:lnSpc>
              <a:buFont typeface="Arial" panose="020B0604020202020204" pitchFamily="34" charset="0"/>
              <a:buChar char="•"/>
            </a:pPr>
            <a:r>
              <a:rPr lang="en-US" sz="1800" dirty="0">
                <a:latin typeface="Century Gothic" panose="020B0502020202020204" pitchFamily="34" charset="0"/>
              </a:rPr>
              <a:t>A solution to provide ventilation to the airconditioned room is to design a system that can exhaust the air inside the room with excess CO2 to the outdoor environment safely through suitable ducts. </a:t>
            </a:r>
          </a:p>
          <a:p>
            <a:pPr marL="342900" indent="-342900" algn="just">
              <a:lnSpc>
                <a:spcPct val="110000"/>
              </a:lnSpc>
              <a:buFont typeface="Arial" panose="020B0604020202020204" pitchFamily="34" charset="0"/>
              <a:buChar char="•"/>
            </a:pPr>
            <a:r>
              <a:rPr lang="en-US" sz="1800" dirty="0">
                <a:latin typeface="Century Gothic" panose="020B0502020202020204" pitchFamily="34" charset="0"/>
              </a:rPr>
              <a:t>The air conditioner which runs continuously can supply the fresh air that circulates inside the room .</a:t>
            </a:r>
          </a:p>
          <a:p>
            <a:pPr marL="342900" indent="-342900" algn="just">
              <a:lnSpc>
                <a:spcPct val="110000"/>
              </a:lnSpc>
              <a:buFont typeface="Arial" panose="020B0604020202020204" pitchFamily="34" charset="0"/>
              <a:buChar char="•"/>
            </a:pPr>
            <a:r>
              <a:rPr lang="en-US" sz="1800" dirty="0">
                <a:latin typeface="Century Gothic" panose="020B0502020202020204" pitchFamily="34" charset="0"/>
              </a:rPr>
              <a:t>The proposed system has a sensor to sense the level of CO2 inside the room </a:t>
            </a:r>
          </a:p>
          <a:p>
            <a:pPr marL="342900" indent="-342900" algn="just">
              <a:lnSpc>
                <a:spcPct val="110000"/>
              </a:lnSpc>
              <a:buFont typeface="Arial" panose="020B0604020202020204" pitchFamily="34" charset="0"/>
              <a:buChar char="•"/>
            </a:pPr>
            <a:r>
              <a:rPr lang="en-US" sz="1800" dirty="0">
                <a:latin typeface="Century Gothic" panose="020B0502020202020204" pitchFamily="34" charset="0"/>
              </a:rPr>
              <a:t>If the density level of CO2 is exceeded than the safety level, few exhaust fans are operated to provide ventilation without opening the door .</a:t>
            </a:r>
          </a:p>
          <a:p>
            <a:pPr marR="0" lvl="0" defTabSz="914400" rtl="0" eaLnBrk="1" fontAlgn="auto" latinLnBrk="0" hangingPunct="1">
              <a:lnSpc>
                <a:spcPct val="150000"/>
              </a:lnSpc>
              <a:spcBef>
                <a:spcPts val="0"/>
              </a:spcBef>
              <a:spcAft>
                <a:spcPts val="0"/>
              </a:spcAft>
              <a:buClr>
                <a:srgbClr val="000000"/>
              </a:buClr>
              <a:buSzPts val="1600"/>
              <a:tabLst/>
              <a:defRPr/>
            </a:pPr>
            <a:r>
              <a:rPr kumimoji="0" lang="en-US" sz="2000" b="0" i="0" u="none" strike="noStrike" kern="0" cap="none" spc="0" normalizeH="0" baseline="0" noProof="0" dirty="0">
                <a:ln>
                  <a:noFill/>
                </a:ln>
                <a:solidFill>
                  <a:srgbClr val="000000"/>
                </a:solidFill>
                <a:effectLst/>
                <a:uLnTx/>
                <a:uFillTx/>
                <a:latin typeface="Century Gothic" panose="020B0502020202020204" pitchFamily="34" charset="0"/>
                <a:ea typeface="Times New Roman"/>
                <a:cs typeface="Times New Roman"/>
                <a:sym typeface="Times New Roman"/>
              </a:rPr>
              <a:t>  This system defines the evacuation of co2 in the buildings and cars for air conditioner.</a:t>
            </a:r>
          </a:p>
          <a:p>
            <a:pPr marL="353060" marR="0" lvl="0" indent="-342900" algn="just" defTabSz="914400" rtl="0" eaLnBrk="1" fontAlgn="auto" latinLnBrk="0" hangingPunct="1">
              <a:lnSpc>
                <a:spcPct val="150000"/>
              </a:lnSpc>
              <a:spcBef>
                <a:spcPts val="0"/>
              </a:spcBef>
              <a:spcAft>
                <a:spcPts val="0"/>
              </a:spcAft>
              <a:buClr>
                <a:srgbClr val="000000"/>
              </a:buClr>
              <a:buSzPts val="1440"/>
              <a:tabLst/>
              <a:defRPr/>
            </a:pPr>
            <a:r>
              <a:rPr kumimoji="0" lang="en-US" sz="2000" b="0" i="0" u="none" strike="noStrike" kern="0" cap="none" spc="0" normalizeH="0" baseline="0" noProof="0" dirty="0">
                <a:ln>
                  <a:noFill/>
                </a:ln>
                <a:solidFill>
                  <a:srgbClr val="000000"/>
                </a:solidFill>
                <a:effectLst/>
                <a:uLnTx/>
                <a:uFillTx/>
                <a:latin typeface="Century Gothic" panose="020B0502020202020204" pitchFamily="34" charset="0"/>
                <a:ea typeface="Times New Roman"/>
                <a:cs typeface="Times New Roman"/>
                <a:sym typeface="Times New Roman"/>
              </a:rPr>
              <a:t>By constructing this system in air conditioned rooms the co2 level of the room and car is balanced and fresh air is supplied continuously by the air conditioners. By this the working efficiency of the workers inside the rooms increases and it leads to a healthy life.</a:t>
            </a:r>
          </a:p>
          <a:p>
            <a:pPr marL="342900" indent="-342900" algn="just">
              <a:lnSpc>
                <a:spcPct val="110000"/>
              </a:lnSpc>
              <a:buFont typeface="Arial" panose="020B0604020202020204" pitchFamily="34" charset="0"/>
              <a:buChar char="•"/>
            </a:pPr>
            <a:endParaRPr lang="en-US" sz="1800" dirty="0"/>
          </a:p>
        </p:txBody>
      </p:sp>
    </p:spTree>
    <p:extLst>
      <p:ext uri="{BB962C8B-B14F-4D97-AF65-F5344CB8AC3E}">
        <p14:creationId xmlns:p14="http://schemas.microsoft.com/office/powerpoint/2010/main" val="1348083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D6CD7-0695-4350-AB6E-5EFC0E330411}"/>
              </a:ext>
            </a:extLst>
          </p:cNvPr>
          <p:cNvSpPr>
            <a:spLocks noGrp="1"/>
          </p:cNvSpPr>
          <p:nvPr>
            <p:ph type="title"/>
          </p:nvPr>
        </p:nvSpPr>
        <p:spPr>
          <a:xfrm>
            <a:off x="-55762" y="901532"/>
            <a:ext cx="5252619" cy="1293028"/>
          </a:xfrm>
        </p:spPr>
        <p:txBody>
          <a:bodyPr>
            <a:normAutofit/>
          </a:bodyPr>
          <a:lstStyle/>
          <a:p>
            <a:r>
              <a:rPr lang="en-US" sz="3600" dirty="0">
                <a:solidFill>
                  <a:schemeClr val="accent6">
                    <a:lumMod val="40000"/>
                    <a:lumOff val="60000"/>
                  </a:schemeClr>
                </a:solidFill>
              </a:rPr>
              <a:t>MG811 CO2 SENSOR</a:t>
            </a:r>
            <a:r>
              <a:rPr lang="en-US" sz="3600" b="1" dirty="0">
                <a:solidFill>
                  <a:schemeClr val="accent6">
                    <a:lumMod val="60000"/>
                    <a:lumOff val="40000"/>
                  </a:schemeClr>
                </a:solidFill>
              </a:rPr>
              <a:t>:</a:t>
            </a:r>
            <a:endParaRPr lang="en-IN" sz="3600" b="1" dirty="0">
              <a:solidFill>
                <a:schemeClr val="accent6">
                  <a:lumMod val="60000"/>
                  <a:lumOff val="40000"/>
                </a:schemeClr>
              </a:solidFill>
            </a:endParaRPr>
          </a:p>
        </p:txBody>
      </p:sp>
      <p:sp>
        <p:nvSpPr>
          <p:cNvPr id="3" name="Content Placeholder 2">
            <a:extLst>
              <a:ext uri="{FF2B5EF4-FFF2-40B4-BE49-F238E27FC236}">
                <a16:creationId xmlns:a16="http://schemas.microsoft.com/office/drawing/2014/main" id="{5412FCC5-CA60-4412-B4FA-27DD7C5A090A}"/>
              </a:ext>
            </a:extLst>
          </p:cNvPr>
          <p:cNvSpPr>
            <a:spLocks noGrp="1"/>
          </p:cNvSpPr>
          <p:nvPr>
            <p:ph idx="1"/>
          </p:nvPr>
        </p:nvSpPr>
        <p:spPr>
          <a:xfrm>
            <a:off x="685800" y="2024110"/>
            <a:ext cx="10820400" cy="4252404"/>
          </a:xfrm>
        </p:spPr>
        <p:txBody>
          <a:bodyPr>
            <a:normAutofit fontScale="77500" lnSpcReduction="20000"/>
          </a:bodyPr>
          <a:lstStyle/>
          <a:p>
            <a:pPr marL="0" indent="0">
              <a:buNone/>
            </a:pPr>
            <a:r>
              <a:rPr lang="en-US" sz="3800" dirty="0">
                <a:solidFill>
                  <a:schemeClr val="accent3">
                    <a:lumMod val="50000"/>
                  </a:schemeClr>
                </a:solidFill>
              </a:rPr>
              <a:t>FEATURES:</a:t>
            </a:r>
          </a:p>
          <a:p>
            <a:r>
              <a:rPr lang="en-US" sz="2300" dirty="0"/>
              <a:t>This will sense the gaseous carbon dioxide levels by monitoring the amount of</a:t>
            </a:r>
          </a:p>
          <a:p>
            <a:pPr marL="0" indent="0">
              <a:buNone/>
            </a:pPr>
            <a:r>
              <a:rPr lang="en-US" sz="2300" dirty="0"/>
              <a:t>infrared (IR) radiation absorbed by carbon dioxide molecules.</a:t>
            </a:r>
          </a:p>
          <a:p>
            <a:r>
              <a:rPr lang="en-US" sz="2300" dirty="0"/>
              <a:t>This type of sensor is used in monitoring indoor air quality, landfills, process control, and</a:t>
            </a:r>
          </a:p>
          <a:p>
            <a:pPr marL="0" indent="0">
              <a:buNone/>
            </a:pPr>
            <a:r>
              <a:rPr lang="en-US" sz="2300" dirty="0"/>
              <a:t>controlled environment horticulture.</a:t>
            </a:r>
          </a:p>
          <a:p>
            <a:r>
              <a:rPr lang="en-US" sz="2300" dirty="0"/>
              <a:t>The MG-811 is highly sensitive to CO2 and less sensitive to alcohol and CO.</a:t>
            </a:r>
          </a:p>
          <a:p>
            <a:pPr marL="0" indent="0">
              <a:buNone/>
            </a:pPr>
            <a:endParaRPr lang="en-US" dirty="0"/>
          </a:p>
          <a:p>
            <a:pPr marL="0" indent="0">
              <a:buNone/>
            </a:pPr>
            <a:r>
              <a:rPr lang="en-US" sz="3800" dirty="0">
                <a:solidFill>
                  <a:schemeClr val="accent3">
                    <a:lumMod val="50000"/>
                  </a:schemeClr>
                </a:solidFill>
              </a:rPr>
              <a:t>PINOUT:</a:t>
            </a:r>
          </a:p>
          <a:p>
            <a:pPr marL="0" indent="0">
              <a:buNone/>
            </a:pPr>
            <a:r>
              <a:rPr lang="en-US" sz="2300" dirty="0"/>
              <a:t>*VCC: 6V ( You can use a4 AA battery holder for this.</a:t>
            </a:r>
          </a:p>
          <a:p>
            <a:pPr marL="0" indent="0">
              <a:buNone/>
            </a:pPr>
            <a:r>
              <a:rPr lang="en-US" sz="2300" dirty="0" err="1"/>
              <a:t>AOUT:Analog</a:t>
            </a:r>
            <a:r>
              <a:rPr lang="en-US" sz="2300" dirty="0"/>
              <a:t> Output (voltage decreases as CO2 Levels increase.</a:t>
            </a:r>
          </a:p>
          <a:p>
            <a:pPr marL="0" indent="0">
              <a:buNone/>
            </a:pPr>
            <a:r>
              <a:rPr lang="en-US" sz="2300" dirty="0"/>
              <a:t>DOUT: Digital Output that goes HIGH when the threshold is reached (set the threshold by turning the onboard potentiometer).GND: 0V</a:t>
            </a:r>
            <a:r>
              <a:rPr lang="en-US" sz="3400" dirty="0"/>
              <a:t>.</a:t>
            </a:r>
            <a:endParaRPr lang="en-IN" sz="3400" dirty="0"/>
          </a:p>
        </p:txBody>
      </p:sp>
      <p:pic>
        <p:nvPicPr>
          <p:cNvPr id="4" name="Picture 3">
            <a:extLst>
              <a:ext uri="{FF2B5EF4-FFF2-40B4-BE49-F238E27FC236}">
                <a16:creationId xmlns:a16="http://schemas.microsoft.com/office/drawing/2014/main" id="{B1983B78-3222-468B-86A3-A287848EAA03}"/>
              </a:ext>
            </a:extLst>
          </p:cNvPr>
          <p:cNvPicPr>
            <a:picLocks noChangeAspect="1"/>
          </p:cNvPicPr>
          <p:nvPr/>
        </p:nvPicPr>
        <p:blipFill>
          <a:blip r:embed="rId2"/>
          <a:stretch>
            <a:fillRect/>
          </a:stretch>
        </p:blipFill>
        <p:spPr>
          <a:xfrm>
            <a:off x="7696940" y="270048"/>
            <a:ext cx="1924512" cy="1924512"/>
          </a:xfrm>
          <a:prstGeom prst="rect">
            <a:avLst/>
          </a:prstGeom>
        </p:spPr>
      </p:pic>
    </p:spTree>
    <p:extLst>
      <p:ext uri="{BB962C8B-B14F-4D97-AF65-F5344CB8AC3E}">
        <p14:creationId xmlns:p14="http://schemas.microsoft.com/office/powerpoint/2010/main" val="3350496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DDA1-238B-4587-8FC6-C4586CEF0657}"/>
              </a:ext>
            </a:extLst>
          </p:cNvPr>
          <p:cNvSpPr>
            <a:spLocks noGrp="1"/>
          </p:cNvSpPr>
          <p:nvPr>
            <p:ph type="title"/>
          </p:nvPr>
        </p:nvSpPr>
        <p:spPr>
          <a:xfrm>
            <a:off x="337352" y="1040906"/>
            <a:ext cx="3595456" cy="1169634"/>
          </a:xfrm>
        </p:spPr>
        <p:txBody>
          <a:bodyPr>
            <a:normAutofit/>
          </a:bodyPr>
          <a:lstStyle/>
          <a:p>
            <a:r>
              <a:rPr lang="en-US" sz="3200" dirty="0">
                <a:solidFill>
                  <a:schemeClr val="accent6">
                    <a:lumMod val="40000"/>
                    <a:lumOff val="60000"/>
                  </a:schemeClr>
                </a:solidFill>
              </a:rPr>
              <a:t>SPECIFICATIONS:</a:t>
            </a:r>
            <a:endParaRPr lang="en-IN" sz="3200" dirty="0">
              <a:solidFill>
                <a:schemeClr val="accent6">
                  <a:lumMod val="40000"/>
                  <a:lumOff val="60000"/>
                </a:schemeClr>
              </a:solidFill>
            </a:endParaRPr>
          </a:p>
        </p:txBody>
      </p:sp>
      <p:graphicFrame>
        <p:nvGraphicFramePr>
          <p:cNvPr id="4" name="Table 4">
            <a:extLst>
              <a:ext uri="{FF2B5EF4-FFF2-40B4-BE49-F238E27FC236}">
                <a16:creationId xmlns:a16="http://schemas.microsoft.com/office/drawing/2014/main" id="{67F5520C-4BF7-45F1-B1E5-3320E930A804}"/>
              </a:ext>
            </a:extLst>
          </p:cNvPr>
          <p:cNvGraphicFramePr>
            <a:graphicFrameLocks noGrp="1"/>
          </p:cNvGraphicFramePr>
          <p:nvPr>
            <p:ph idx="1"/>
            <p:extLst>
              <p:ext uri="{D42A27DB-BD31-4B8C-83A1-F6EECF244321}">
                <p14:modId xmlns:p14="http://schemas.microsoft.com/office/powerpoint/2010/main" val="1031046876"/>
              </p:ext>
            </p:extLst>
          </p:nvPr>
        </p:nvGraphicFramePr>
        <p:xfrm>
          <a:off x="1260629" y="2290439"/>
          <a:ext cx="9890464" cy="2579269"/>
        </p:xfrm>
        <a:graphic>
          <a:graphicData uri="http://schemas.openxmlformats.org/drawingml/2006/table">
            <a:tbl>
              <a:tblPr firstRow="1" bandRow="1">
                <a:tableStyleId>{BC89EF96-8CEA-46FF-86C4-4CE0E7609802}</a:tableStyleId>
              </a:tblPr>
              <a:tblGrid>
                <a:gridCol w="4670024">
                  <a:extLst>
                    <a:ext uri="{9D8B030D-6E8A-4147-A177-3AD203B41FA5}">
                      <a16:colId xmlns:a16="http://schemas.microsoft.com/office/drawing/2014/main" val="1095127252"/>
                    </a:ext>
                  </a:extLst>
                </a:gridCol>
                <a:gridCol w="5220440">
                  <a:extLst>
                    <a:ext uri="{9D8B030D-6E8A-4147-A177-3AD203B41FA5}">
                      <a16:colId xmlns:a16="http://schemas.microsoft.com/office/drawing/2014/main" val="971747432"/>
                    </a:ext>
                  </a:extLst>
                </a:gridCol>
              </a:tblGrid>
              <a:tr h="368467">
                <a:tc>
                  <a:txBody>
                    <a:bodyPr/>
                    <a:lstStyle/>
                    <a:p>
                      <a:pPr algn="ctr"/>
                      <a:r>
                        <a:rPr lang="en-US" b="0" dirty="0">
                          <a:solidFill>
                            <a:schemeClr val="accent1">
                              <a:lumMod val="50000"/>
                            </a:schemeClr>
                          </a:solidFill>
                        </a:rPr>
                        <a:t>SPECIFICATIONS</a:t>
                      </a:r>
                      <a:endParaRPr lang="en-IN" b="0" dirty="0">
                        <a:solidFill>
                          <a:schemeClr val="accent1">
                            <a:lumMod val="50000"/>
                          </a:schemeClr>
                        </a:solidFill>
                      </a:endParaRPr>
                    </a:p>
                  </a:txBody>
                  <a:tcPr/>
                </a:tc>
                <a:tc>
                  <a:txBody>
                    <a:bodyPr/>
                    <a:lstStyle/>
                    <a:p>
                      <a:pPr algn="ctr"/>
                      <a:r>
                        <a:rPr lang="en-US" b="0" dirty="0">
                          <a:solidFill>
                            <a:schemeClr val="accent1">
                              <a:lumMod val="50000"/>
                            </a:schemeClr>
                          </a:solidFill>
                        </a:rPr>
                        <a:t>VALUES</a:t>
                      </a:r>
                      <a:endParaRPr lang="en-IN" b="0" dirty="0">
                        <a:solidFill>
                          <a:schemeClr val="accent1">
                            <a:lumMod val="50000"/>
                          </a:schemeClr>
                        </a:solidFill>
                      </a:endParaRPr>
                    </a:p>
                  </a:txBody>
                  <a:tcPr/>
                </a:tc>
                <a:extLst>
                  <a:ext uri="{0D108BD9-81ED-4DB2-BD59-A6C34878D82A}">
                    <a16:rowId xmlns:a16="http://schemas.microsoft.com/office/drawing/2014/main" val="714543694"/>
                  </a:ext>
                </a:extLst>
              </a:tr>
              <a:tr h="368467">
                <a:tc>
                  <a:txBody>
                    <a:bodyPr/>
                    <a:lstStyle/>
                    <a:p>
                      <a:pPr algn="ctr"/>
                      <a:r>
                        <a:rPr lang="en-US" dirty="0"/>
                        <a:t>Operating voltage </a:t>
                      </a:r>
                      <a:endParaRPr lang="en-IN" dirty="0"/>
                    </a:p>
                  </a:txBody>
                  <a:tcPr/>
                </a:tc>
                <a:tc>
                  <a:txBody>
                    <a:bodyPr/>
                    <a:lstStyle/>
                    <a:p>
                      <a:pPr algn="ctr"/>
                      <a:r>
                        <a:rPr lang="en-US" dirty="0"/>
                        <a:t>6V DC</a:t>
                      </a:r>
                      <a:endParaRPr lang="en-IN" dirty="0"/>
                    </a:p>
                  </a:txBody>
                  <a:tcPr/>
                </a:tc>
                <a:extLst>
                  <a:ext uri="{0D108BD9-81ED-4DB2-BD59-A6C34878D82A}">
                    <a16:rowId xmlns:a16="http://schemas.microsoft.com/office/drawing/2014/main" val="1549115729"/>
                  </a:ext>
                </a:extLst>
              </a:tr>
              <a:tr h="368467">
                <a:tc>
                  <a:txBody>
                    <a:bodyPr/>
                    <a:lstStyle/>
                    <a:p>
                      <a:pPr algn="ctr"/>
                      <a:r>
                        <a:rPr lang="en-US" dirty="0"/>
                        <a:t>Characteristic gas</a:t>
                      </a:r>
                      <a:endParaRPr lang="en-IN" dirty="0"/>
                    </a:p>
                  </a:txBody>
                  <a:tcPr/>
                </a:tc>
                <a:tc>
                  <a:txBody>
                    <a:bodyPr/>
                    <a:lstStyle/>
                    <a:p>
                      <a:pPr algn="ctr"/>
                      <a:r>
                        <a:rPr lang="en-US" dirty="0"/>
                        <a:t>CO2</a:t>
                      </a:r>
                      <a:endParaRPr lang="en-IN" dirty="0"/>
                    </a:p>
                  </a:txBody>
                  <a:tcPr/>
                </a:tc>
                <a:extLst>
                  <a:ext uri="{0D108BD9-81ED-4DB2-BD59-A6C34878D82A}">
                    <a16:rowId xmlns:a16="http://schemas.microsoft.com/office/drawing/2014/main" val="1817316434"/>
                  </a:ext>
                </a:extLst>
              </a:tr>
              <a:tr h="368467">
                <a:tc>
                  <a:txBody>
                    <a:bodyPr/>
                    <a:lstStyle/>
                    <a:p>
                      <a:pPr algn="ctr"/>
                      <a:r>
                        <a:rPr lang="en-US" dirty="0"/>
                        <a:t>Detection range</a:t>
                      </a:r>
                      <a:endParaRPr lang="en-IN" dirty="0"/>
                    </a:p>
                  </a:txBody>
                  <a:tcPr/>
                </a:tc>
                <a:tc>
                  <a:txBody>
                    <a:bodyPr/>
                    <a:lstStyle/>
                    <a:p>
                      <a:pPr algn="ctr"/>
                      <a:r>
                        <a:rPr lang="en-US" dirty="0"/>
                        <a:t>0 – 10000 ppm</a:t>
                      </a:r>
                      <a:endParaRPr lang="en-IN" dirty="0"/>
                    </a:p>
                  </a:txBody>
                  <a:tcPr/>
                </a:tc>
                <a:extLst>
                  <a:ext uri="{0D108BD9-81ED-4DB2-BD59-A6C34878D82A}">
                    <a16:rowId xmlns:a16="http://schemas.microsoft.com/office/drawing/2014/main" val="4070225069"/>
                  </a:ext>
                </a:extLst>
              </a:tr>
              <a:tr h="368467">
                <a:tc>
                  <a:txBody>
                    <a:bodyPr/>
                    <a:lstStyle/>
                    <a:p>
                      <a:pPr algn="ctr"/>
                      <a:r>
                        <a:rPr lang="en-US" dirty="0"/>
                        <a:t>Size</a:t>
                      </a:r>
                      <a:endParaRPr lang="en-IN" dirty="0"/>
                    </a:p>
                  </a:txBody>
                  <a:tcPr/>
                </a:tc>
                <a:tc>
                  <a:txBody>
                    <a:bodyPr/>
                    <a:lstStyle/>
                    <a:p>
                      <a:pPr algn="ctr"/>
                      <a:r>
                        <a:rPr lang="en-US" dirty="0"/>
                        <a:t>32mm*22mm*30mm</a:t>
                      </a:r>
                      <a:endParaRPr lang="en-IN" dirty="0"/>
                    </a:p>
                  </a:txBody>
                  <a:tcPr/>
                </a:tc>
                <a:extLst>
                  <a:ext uri="{0D108BD9-81ED-4DB2-BD59-A6C34878D82A}">
                    <a16:rowId xmlns:a16="http://schemas.microsoft.com/office/drawing/2014/main" val="1468025677"/>
                  </a:ext>
                </a:extLst>
              </a:tr>
              <a:tr h="368467">
                <a:tc>
                  <a:txBody>
                    <a:bodyPr/>
                    <a:lstStyle/>
                    <a:p>
                      <a:pPr algn="ctr"/>
                      <a:r>
                        <a:rPr lang="en-US" dirty="0"/>
                        <a:t>Interface</a:t>
                      </a:r>
                      <a:endParaRPr lang="en-IN" dirty="0"/>
                    </a:p>
                  </a:txBody>
                  <a:tcPr/>
                </a:tc>
                <a:tc>
                  <a:txBody>
                    <a:bodyPr/>
                    <a:lstStyle/>
                    <a:p>
                      <a:pPr algn="ctr"/>
                      <a:r>
                        <a:rPr lang="en-US" dirty="0"/>
                        <a:t>Gravity analog</a:t>
                      </a:r>
                      <a:endParaRPr lang="en-IN" dirty="0"/>
                    </a:p>
                  </a:txBody>
                  <a:tcPr/>
                </a:tc>
                <a:extLst>
                  <a:ext uri="{0D108BD9-81ED-4DB2-BD59-A6C34878D82A}">
                    <a16:rowId xmlns:a16="http://schemas.microsoft.com/office/drawing/2014/main" val="2220603098"/>
                  </a:ext>
                </a:extLst>
              </a:tr>
              <a:tr h="368467">
                <a:tc>
                  <a:txBody>
                    <a:bodyPr/>
                    <a:lstStyle/>
                    <a:p>
                      <a:pPr algn="ctr"/>
                      <a:r>
                        <a:rPr lang="en-US" dirty="0"/>
                        <a:t>Output </a:t>
                      </a:r>
                      <a:endParaRPr lang="en-IN" dirty="0"/>
                    </a:p>
                  </a:txBody>
                  <a:tcPr/>
                </a:tc>
                <a:tc>
                  <a:txBody>
                    <a:bodyPr/>
                    <a:lstStyle/>
                    <a:p>
                      <a:pPr algn="ctr"/>
                      <a:r>
                        <a:rPr lang="en-US" dirty="0"/>
                        <a:t>0 – 2 V</a:t>
                      </a:r>
                      <a:endParaRPr lang="en-IN" dirty="0"/>
                    </a:p>
                  </a:txBody>
                  <a:tcPr/>
                </a:tc>
                <a:extLst>
                  <a:ext uri="{0D108BD9-81ED-4DB2-BD59-A6C34878D82A}">
                    <a16:rowId xmlns:a16="http://schemas.microsoft.com/office/drawing/2014/main" val="1754681550"/>
                  </a:ext>
                </a:extLst>
              </a:tr>
            </a:tbl>
          </a:graphicData>
        </a:graphic>
      </p:graphicFrame>
    </p:spTree>
    <p:extLst>
      <p:ext uri="{BB962C8B-B14F-4D97-AF65-F5344CB8AC3E}">
        <p14:creationId xmlns:p14="http://schemas.microsoft.com/office/powerpoint/2010/main" val="1986139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C7A2-D80B-4822-84E1-D067F5DF0BA2}"/>
              </a:ext>
            </a:extLst>
          </p:cNvPr>
          <p:cNvSpPr>
            <a:spLocks noGrp="1"/>
          </p:cNvSpPr>
          <p:nvPr>
            <p:ph type="title"/>
          </p:nvPr>
        </p:nvSpPr>
        <p:spPr>
          <a:xfrm>
            <a:off x="876299" y="940427"/>
            <a:ext cx="8610600" cy="1286369"/>
          </a:xfrm>
        </p:spPr>
        <p:txBody>
          <a:bodyPr>
            <a:normAutofit/>
          </a:bodyPr>
          <a:lstStyle/>
          <a:p>
            <a:pPr algn="ctr"/>
            <a:r>
              <a:rPr lang="en-US" sz="3600" b="1" dirty="0">
                <a:solidFill>
                  <a:schemeClr val="accent6">
                    <a:lumMod val="40000"/>
                    <a:lumOff val="60000"/>
                  </a:schemeClr>
                </a:solidFill>
              </a:rPr>
              <a:t>BLOCK DIAGRAM </a:t>
            </a:r>
            <a:endParaRPr lang="en-IN" sz="3600" b="1" dirty="0">
              <a:solidFill>
                <a:schemeClr val="accent6">
                  <a:lumMod val="40000"/>
                  <a:lumOff val="60000"/>
                </a:schemeClr>
              </a:solidFill>
            </a:endParaRPr>
          </a:p>
        </p:txBody>
      </p:sp>
      <p:pic>
        <p:nvPicPr>
          <p:cNvPr id="33" name="Picture 32">
            <a:extLst>
              <a:ext uri="{FF2B5EF4-FFF2-40B4-BE49-F238E27FC236}">
                <a16:creationId xmlns:a16="http://schemas.microsoft.com/office/drawing/2014/main" id="{D87F56B8-B310-4808-8971-0AE6B6750C2C}"/>
              </a:ext>
            </a:extLst>
          </p:cNvPr>
          <p:cNvPicPr>
            <a:picLocks noChangeAspect="1"/>
          </p:cNvPicPr>
          <p:nvPr/>
        </p:nvPicPr>
        <p:blipFill>
          <a:blip r:embed="rId2"/>
          <a:stretch>
            <a:fillRect/>
          </a:stretch>
        </p:blipFill>
        <p:spPr>
          <a:xfrm>
            <a:off x="95249" y="4857222"/>
            <a:ext cx="1562100" cy="1743075"/>
          </a:xfrm>
          <a:prstGeom prst="rect">
            <a:avLst/>
          </a:prstGeom>
        </p:spPr>
      </p:pic>
      <p:sp>
        <p:nvSpPr>
          <p:cNvPr id="4" name="Rectangle 3">
            <a:extLst>
              <a:ext uri="{FF2B5EF4-FFF2-40B4-BE49-F238E27FC236}">
                <a16:creationId xmlns:a16="http://schemas.microsoft.com/office/drawing/2014/main" id="{B93F8922-F503-40F4-A543-EB62728044CB}"/>
              </a:ext>
            </a:extLst>
          </p:cNvPr>
          <p:cNvSpPr/>
          <p:nvPr/>
        </p:nvSpPr>
        <p:spPr>
          <a:xfrm>
            <a:off x="1843510" y="3763698"/>
            <a:ext cx="3165230" cy="86750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alifornian FB" panose="0207040306080B030204" pitchFamily="18" charset="0"/>
                <a:cs typeface="Calibri Light" panose="020F0302020204030204" pitchFamily="34" charset="0"/>
              </a:rPr>
              <a:t>ARDUINO STARTER  KIT</a:t>
            </a:r>
          </a:p>
        </p:txBody>
      </p:sp>
      <p:sp>
        <p:nvSpPr>
          <p:cNvPr id="6" name="Rectangle 5">
            <a:extLst>
              <a:ext uri="{FF2B5EF4-FFF2-40B4-BE49-F238E27FC236}">
                <a16:creationId xmlns:a16="http://schemas.microsoft.com/office/drawing/2014/main" id="{4CD7FCD9-F9D8-42A3-81B1-B2B2E23E0CB9}"/>
              </a:ext>
            </a:extLst>
          </p:cNvPr>
          <p:cNvSpPr/>
          <p:nvPr/>
        </p:nvSpPr>
        <p:spPr>
          <a:xfrm>
            <a:off x="8624276" y="3892061"/>
            <a:ext cx="2117969" cy="86750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solidFill>
                <a:schemeClr val="tx1">
                  <a:lumMod val="95000"/>
                  <a:lumOff val="5000"/>
                </a:schemeClr>
              </a:solidFill>
            </a:endParaRPr>
          </a:p>
          <a:p>
            <a:pPr algn="ctr"/>
            <a:r>
              <a:rPr lang="en-US" sz="1800" b="1" dirty="0">
                <a:solidFill>
                  <a:schemeClr val="tx1">
                    <a:lumMod val="95000"/>
                    <a:lumOff val="5000"/>
                  </a:schemeClr>
                </a:solidFill>
                <a:latin typeface="Californian FB" panose="0207040306080B030204" pitchFamily="18" charset="0"/>
              </a:rPr>
              <a:t>DUCT </a:t>
            </a:r>
          </a:p>
          <a:p>
            <a:pPr algn="ctr"/>
            <a:r>
              <a:rPr lang="en-US" sz="1800" b="1" dirty="0">
                <a:solidFill>
                  <a:schemeClr val="tx1">
                    <a:lumMod val="95000"/>
                    <a:lumOff val="5000"/>
                  </a:schemeClr>
                </a:solidFill>
                <a:latin typeface="Californian FB" panose="0207040306080B030204" pitchFamily="18" charset="0"/>
              </a:rPr>
              <a:t>(door valve)</a:t>
            </a:r>
            <a:endParaRPr lang="en-IN" sz="1800" b="1" dirty="0">
              <a:solidFill>
                <a:schemeClr val="tx1">
                  <a:lumMod val="95000"/>
                  <a:lumOff val="5000"/>
                </a:schemeClr>
              </a:solidFill>
              <a:latin typeface="Californian FB" panose="0207040306080B030204" pitchFamily="18" charset="0"/>
            </a:endParaRPr>
          </a:p>
          <a:p>
            <a:pPr algn="ctr"/>
            <a:endParaRPr lang="en-IN" dirty="0"/>
          </a:p>
        </p:txBody>
      </p:sp>
      <p:sp>
        <p:nvSpPr>
          <p:cNvPr id="7" name="Rectangle 6">
            <a:extLst>
              <a:ext uri="{FF2B5EF4-FFF2-40B4-BE49-F238E27FC236}">
                <a16:creationId xmlns:a16="http://schemas.microsoft.com/office/drawing/2014/main" id="{D30D149C-1742-4E08-96CE-9319BB1EEC09}"/>
              </a:ext>
            </a:extLst>
          </p:cNvPr>
          <p:cNvSpPr/>
          <p:nvPr/>
        </p:nvSpPr>
        <p:spPr>
          <a:xfrm>
            <a:off x="8620369" y="2440694"/>
            <a:ext cx="2117969" cy="86750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54545"/>
                </a:solidFill>
                <a:effectLst/>
                <a:uLnTx/>
                <a:uFillTx/>
                <a:latin typeface="Californian FB" panose="0207040306080B030204" pitchFamily="18" charset="0"/>
              </a:rPr>
              <a:t>EXHAUST FAN</a:t>
            </a:r>
            <a:endParaRPr kumimoji="0" lang="en-IN" sz="1800" b="1" i="0" u="none" strike="noStrike" kern="1200" cap="none" spc="0" normalizeH="0" baseline="0" noProof="0" dirty="0">
              <a:ln>
                <a:noFill/>
              </a:ln>
              <a:solidFill>
                <a:srgbClr val="454545"/>
              </a:solidFill>
              <a:effectLst/>
              <a:uLnTx/>
              <a:uFillTx/>
              <a:latin typeface="Californian FB" panose="0207040306080B030204" pitchFamily="18" charset="0"/>
            </a:endParaRPr>
          </a:p>
        </p:txBody>
      </p:sp>
      <p:sp>
        <p:nvSpPr>
          <p:cNvPr id="11" name="Arrow: Left-Up 10">
            <a:extLst>
              <a:ext uri="{FF2B5EF4-FFF2-40B4-BE49-F238E27FC236}">
                <a16:creationId xmlns:a16="http://schemas.microsoft.com/office/drawing/2014/main" id="{51F79CB2-FB3F-4CE5-88F4-F47115ACB2A0}"/>
              </a:ext>
            </a:extLst>
          </p:cNvPr>
          <p:cNvSpPr/>
          <p:nvPr/>
        </p:nvSpPr>
        <p:spPr>
          <a:xfrm rot="10800000">
            <a:off x="6368238" y="2647609"/>
            <a:ext cx="1151148" cy="660591"/>
          </a:xfrm>
          <a:prstGeom prst="leftUpArrow">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110675CB-CD6A-4100-8764-CE8F2520C1FF}"/>
              </a:ext>
            </a:extLst>
          </p:cNvPr>
          <p:cNvSpPr/>
          <p:nvPr/>
        </p:nvSpPr>
        <p:spPr>
          <a:xfrm rot="16200000">
            <a:off x="8511925" y="1576995"/>
            <a:ext cx="1101978" cy="437664"/>
          </a:xfrm>
          <a:prstGeom prst="rightArrow">
            <a:avLst/>
          </a:prstGeom>
          <a:solidFill>
            <a:schemeClr val="accent5">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Arrow: Down 13">
            <a:extLst>
              <a:ext uri="{FF2B5EF4-FFF2-40B4-BE49-F238E27FC236}">
                <a16:creationId xmlns:a16="http://schemas.microsoft.com/office/drawing/2014/main" id="{4696F607-5A0F-4B93-94E8-E991C00A9F52}"/>
              </a:ext>
            </a:extLst>
          </p:cNvPr>
          <p:cNvSpPr/>
          <p:nvPr/>
        </p:nvSpPr>
        <p:spPr>
          <a:xfrm rot="10800000">
            <a:off x="10082822" y="1244837"/>
            <a:ext cx="496278" cy="1101979"/>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Arrow: Down 14">
            <a:extLst>
              <a:ext uri="{FF2B5EF4-FFF2-40B4-BE49-F238E27FC236}">
                <a16:creationId xmlns:a16="http://schemas.microsoft.com/office/drawing/2014/main" id="{EC8B5344-6399-45CA-A1C6-E45A24D8D087}"/>
              </a:ext>
            </a:extLst>
          </p:cNvPr>
          <p:cNvSpPr/>
          <p:nvPr/>
        </p:nvSpPr>
        <p:spPr>
          <a:xfrm rot="10800000">
            <a:off x="9475175" y="1244837"/>
            <a:ext cx="496278" cy="1101979"/>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Arrow: Left-Right 16">
            <a:extLst>
              <a:ext uri="{FF2B5EF4-FFF2-40B4-BE49-F238E27FC236}">
                <a16:creationId xmlns:a16="http://schemas.microsoft.com/office/drawing/2014/main" id="{B8D4940D-286F-432A-A9C7-C026E2536D6B}"/>
              </a:ext>
            </a:extLst>
          </p:cNvPr>
          <p:cNvSpPr/>
          <p:nvPr/>
        </p:nvSpPr>
        <p:spPr>
          <a:xfrm>
            <a:off x="7733133" y="4198336"/>
            <a:ext cx="687754" cy="266313"/>
          </a:xfrm>
          <a:prstGeom prst="leftRightArrow">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Arrow: Bent 20">
            <a:extLst>
              <a:ext uri="{FF2B5EF4-FFF2-40B4-BE49-F238E27FC236}">
                <a16:creationId xmlns:a16="http://schemas.microsoft.com/office/drawing/2014/main" id="{53146C39-3451-43F3-AB49-BB0A98186094}"/>
              </a:ext>
            </a:extLst>
          </p:cNvPr>
          <p:cNvSpPr/>
          <p:nvPr/>
        </p:nvSpPr>
        <p:spPr>
          <a:xfrm>
            <a:off x="777644" y="3972168"/>
            <a:ext cx="960789" cy="707292"/>
          </a:xfrm>
          <a:prstGeom prst="bentArrow">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 name="Rectangle 2">
            <a:extLst>
              <a:ext uri="{FF2B5EF4-FFF2-40B4-BE49-F238E27FC236}">
                <a16:creationId xmlns:a16="http://schemas.microsoft.com/office/drawing/2014/main" id="{0D4B47EF-B94E-4F94-B7B3-9678F0A7E7A6}"/>
              </a:ext>
            </a:extLst>
          </p:cNvPr>
          <p:cNvSpPr/>
          <p:nvPr/>
        </p:nvSpPr>
        <p:spPr>
          <a:xfrm>
            <a:off x="5628443" y="3763698"/>
            <a:ext cx="1901301" cy="91576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fornian FB" panose="0207040306080B030204" pitchFamily="18" charset="0"/>
              </a:rPr>
              <a:t>RELAY</a:t>
            </a:r>
            <a:endParaRPr lang="en-IN" b="1" dirty="0">
              <a:solidFill>
                <a:schemeClr val="tx1"/>
              </a:solidFill>
              <a:latin typeface="Californian FB" panose="0207040306080B030204" pitchFamily="18" charset="0"/>
            </a:endParaRPr>
          </a:p>
        </p:txBody>
      </p:sp>
      <p:sp>
        <p:nvSpPr>
          <p:cNvPr id="5" name="Arrow: Right 4">
            <a:extLst>
              <a:ext uri="{FF2B5EF4-FFF2-40B4-BE49-F238E27FC236}">
                <a16:creationId xmlns:a16="http://schemas.microsoft.com/office/drawing/2014/main" id="{E8D99FBE-FC7F-4DDC-AA9F-F21AEB34108B}"/>
              </a:ext>
            </a:extLst>
          </p:cNvPr>
          <p:cNvSpPr/>
          <p:nvPr/>
        </p:nvSpPr>
        <p:spPr>
          <a:xfrm>
            <a:off x="5122416" y="3972168"/>
            <a:ext cx="426128" cy="351257"/>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71690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B128-7065-4FBD-BAE8-787F03AFF57E}"/>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4800" dirty="0">
                <a:solidFill>
                  <a:srgbClr val="00B0F0"/>
                </a:solidFill>
              </a:rPr>
              <a:t>MODEL</a:t>
            </a:r>
            <a:br>
              <a:rPr lang="en-US" sz="4800" dirty="0">
                <a:solidFill>
                  <a:srgbClr val="00B0F0"/>
                </a:solidFill>
              </a:rPr>
            </a:br>
            <a:r>
              <a:rPr lang="en-US" sz="4800" dirty="0">
                <a:solidFill>
                  <a:srgbClr val="00B0F0"/>
                </a:solidFill>
              </a:rPr>
              <a:t>    DESIGN</a:t>
            </a:r>
          </a:p>
        </p:txBody>
      </p:sp>
      <p:pic>
        <p:nvPicPr>
          <p:cNvPr id="3" name="Picture 2">
            <a:extLst>
              <a:ext uri="{FF2B5EF4-FFF2-40B4-BE49-F238E27FC236}">
                <a16:creationId xmlns:a16="http://schemas.microsoft.com/office/drawing/2014/main" id="{892F78BB-4D95-42DF-8193-B3B7953ACD11}"/>
              </a:ext>
            </a:extLst>
          </p:cNvPr>
          <p:cNvPicPr>
            <a:picLocks noChangeAspect="1"/>
          </p:cNvPicPr>
          <p:nvPr/>
        </p:nvPicPr>
        <p:blipFill>
          <a:blip r:embed="rId2"/>
          <a:stretch>
            <a:fillRect/>
          </a:stretch>
        </p:blipFill>
        <p:spPr>
          <a:xfrm>
            <a:off x="611614" y="1570230"/>
            <a:ext cx="7274772" cy="4910470"/>
          </a:xfrm>
          <a:prstGeom prst="rect">
            <a:avLst/>
          </a:prstGeom>
        </p:spPr>
      </p:pic>
    </p:spTree>
    <p:extLst>
      <p:ext uri="{BB962C8B-B14F-4D97-AF65-F5344CB8AC3E}">
        <p14:creationId xmlns:p14="http://schemas.microsoft.com/office/powerpoint/2010/main" val="244489586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2766</TotalTime>
  <Words>675</Words>
  <Application>Microsoft Office PowerPoint</Application>
  <PresentationFormat>Widescreen</PresentationFormat>
  <Paragraphs>110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Algerian</vt:lpstr>
      <vt:lpstr>Arial</vt:lpstr>
      <vt:lpstr>Californian FB</vt:lpstr>
      <vt:lpstr>Century Gothic</vt:lpstr>
      <vt:lpstr>Wingdings</vt:lpstr>
      <vt:lpstr>Vapor Trail</vt:lpstr>
      <vt:lpstr>Smart ventilation system for air conditioned rooms and cars</vt:lpstr>
      <vt:lpstr>COMPONENTS:</vt:lpstr>
      <vt:lpstr>PROBLEM STATEMENT</vt:lpstr>
      <vt:lpstr>PowerPoint Presentation</vt:lpstr>
      <vt:lpstr>IDEA OVERVIEW :</vt:lpstr>
      <vt:lpstr>MG811 CO2 SENSOR:</vt:lpstr>
      <vt:lpstr>SPECIFICATIONS:</vt:lpstr>
      <vt:lpstr>BLOCK DIAGRAM </vt:lpstr>
      <vt:lpstr>MODEL     DESIGN</vt:lpstr>
      <vt:lpstr>PowerPoint Presentation</vt:lpstr>
      <vt:lpstr>PowerPoint Presentation</vt:lpstr>
      <vt:lpstr>ADVANTAGES :</vt:lpstr>
      <vt:lpstr>DRAWBACKS:</vt:lpstr>
      <vt:lpstr>VALUE PROPOSITION: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ventilation systems for air conditioners</dc:title>
  <dc:creator>karteeswarkpk@outlook.com</dc:creator>
  <cp:lastModifiedBy>karteeswar kp</cp:lastModifiedBy>
  <cp:revision>25</cp:revision>
  <dcterms:created xsi:type="dcterms:W3CDTF">2021-09-27T18:41:29Z</dcterms:created>
  <dcterms:modified xsi:type="dcterms:W3CDTF">2023-05-05T16:06:35Z</dcterms:modified>
</cp:coreProperties>
</file>